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7"/>
  </p:notesMasterIdLst>
  <p:handoutMasterIdLst>
    <p:handoutMasterId r:id="rId38"/>
  </p:handoutMasterIdLst>
  <p:sldIdLst>
    <p:sldId id="256" r:id="rId3"/>
    <p:sldId id="264" r:id="rId4"/>
    <p:sldId id="265" r:id="rId5"/>
    <p:sldId id="266" r:id="rId6"/>
    <p:sldId id="291" r:id="rId7"/>
    <p:sldId id="267" r:id="rId8"/>
    <p:sldId id="271" r:id="rId9"/>
    <p:sldId id="292" r:id="rId10"/>
    <p:sldId id="293" r:id="rId11"/>
    <p:sldId id="295" r:id="rId12"/>
    <p:sldId id="294" r:id="rId13"/>
    <p:sldId id="296" r:id="rId14"/>
    <p:sldId id="268" r:id="rId15"/>
    <p:sldId id="297" r:id="rId16"/>
    <p:sldId id="287" r:id="rId17"/>
    <p:sldId id="270" r:id="rId18"/>
    <p:sldId id="276" r:id="rId19"/>
    <p:sldId id="298" r:id="rId20"/>
    <p:sldId id="299" r:id="rId21"/>
    <p:sldId id="300" r:id="rId22"/>
    <p:sldId id="273" r:id="rId23"/>
    <p:sldId id="285" r:id="rId24"/>
    <p:sldId id="301" r:id="rId25"/>
    <p:sldId id="274" r:id="rId26"/>
    <p:sldId id="263" r:id="rId27"/>
    <p:sldId id="284" r:id="rId28"/>
    <p:sldId id="279" r:id="rId29"/>
    <p:sldId id="261" r:id="rId30"/>
    <p:sldId id="282" r:id="rId31"/>
    <p:sldId id="262" r:id="rId32"/>
    <p:sldId id="288" r:id="rId33"/>
    <p:sldId id="289" r:id="rId34"/>
    <p:sldId id="290" r:id="rId35"/>
    <p:sldId id="286" r:id="rId3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82596" autoAdjust="0"/>
  </p:normalViewPr>
  <p:slideViewPr>
    <p:cSldViewPr snapToGrid="0" snapToObjects="1">
      <p:cViewPr varScale="1">
        <p:scale>
          <a:sx n="60" d="100"/>
          <a:sy n="60" d="100"/>
        </p:scale>
        <p:origin x="1086"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3" d="100"/>
          <a:sy n="83" d="100"/>
        </p:scale>
        <p:origin x="3284"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B1E-4A57-BCA7-5BE4EB4595F0}"/>
              </c:ext>
            </c:extLst>
          </c:dPt>
          <c:dPt>
            <c:idx val="1"/>
            <c:bubble3D val="0"/>
            <c:spPr>
              <a:solidFill>
                <a:schemeClr val="bg1"/>
              </a:solidFill>
              <a:ln w="19050">
                <a:noFill/>
              </a:ln>
              <a:effectLst/>
            </c:spPr>
            <c:extLst>
              <c:ext xmlns:c16="http://schemas.microsoft.com/office/drawing/2014/chart" uri="{C3380CC4-5D6E-409C-BE32-E72D297353CC}">
                <c16:uniqueId val="{00000001-903C-4AF1-AC8F-BDAB4A5A5345}"/>
              </c:ext>
            </c:extLst>
          </c:dPt>
          <c:cat>
            <c:strRef>
              <c:f>Sheet1!$A$2:$A$3</c:f>
              <c:strCache>
                <c:ptCount val="2"/>
                <c:pt idx="0">
                  <c:v>第一季度</c:v>
                </c:pt>
                <c:pt idx="1">
                  <c:v>第二季度</c:v>
                </c:pt>
              </c:strCache>
            </c:strRef>
          </c:cat>
          <c:val>
            <c:numRef>
              <c:f>Sheet1!$B$2:$B$3</c:f>
              <c:numCache>
                <c:formatCode>0%</c:formatCode>
                <c:ptCount val="2"/>
                <c:pt idx="0">
                  <c:v>0.72</c:v>
                </c:pt>
                <c:pt idx="1">
                  <c:v>0.28000000000000003</c:v>
                </c:pt>
              </c:numCache>
            </c:numRef>
          </c:val>
          <c:extLst>
            <c:ext xmlns:c16="http://schemas.microsoft.com/office/drawing/2014/chart" uri="{C3380CC4-5D6E-409C-BE32-E72D297353CC}">
              <c16:uniqueId val="{00000000-903C-4AF1-AC8F-BDAB4A5A5345}"/>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871BB-FC01-4CE3-958D-FFFE2B3CD5FF}" type="datetimeFigureOut">
              <a:rPr lang="zh-CN" altLang="en-US" smtClean="0"/>
              <a:t>2017/1/16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D4B60B-396C-407B-993E-117D11CD672F}" type="slidenum">
              <a:rPr lang="zh-CN" altLang="en-US" smtClean="0"/>
              <a:t>‹#›</a:t>
            </a:fld>
            <a:endParaRPr lang="zh-CN" altLang="en-US"/>
          </a:p>
        </p:txBody>
      </p:sp>
    </p:spTree>
    <p:extLst>
      <p:ext uri="{BB962C8B-B14F-4D97-AF65-F5344CB8AC3E}">
        <p14:creationId xmlns:p14="http://schemas.microsoft.com/office/powerpoint/2010/main" val="2202365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2017/1/15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协同过滤技术中最流行的方法之一就是基于低维因式分解模型。</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83797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具体地说，就是讲局部近邻信息用在矩阵分解模型的先验中。每一个用户（项目）的潜在特征向量就依赖于这些近邻集</a:t>
            </a:r>
            <a:endParaRPr lang="en-US" altLang="zh-CN" dirty="0"/>
          </a:p>
          <a:p>
            <a:r>
              <a:rPr lang="zh-CN" altLang="en-US" dirty="0"/>
              <a:t>潜在特征向量高斯分布：使其以近邻为中心均匀分布。</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201409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潜在特征向量由两部分组成，第一部分是根据近邻集合分别加权所得，第二部分为了强调为个用户的独特性，扩展到一个近邻集合的偏离邻域，偏离量由参数控制，量越小，偏离程度越低</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153417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潜在特征向量由两部分组成，第一部分是根据近邻集合分别加权所得，第二部分为了强调为个用户的独特性，扩展到一个近邻集合的偏离邻域，偏离量由参数控制，量越小，偏离程度越低</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2429270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a:t>
            </a:r>
            <a:r>
              <a:rPr lang="en-US" altLang="zh-CN" dirty="0"/>
              <a:t>UKNN</a:t>
            </a:r>
            <a:r>
              <a:rPr lang="zh-CN" altLang="en-US" dirty="0"/>
              <a:t>，</a:t>
            </a:r>
            <a:r>
              <a:rPr lang="en-US" altLang="zh-CN" dirty="0"/>
              <a:t>IKNN ,PMF, SVD++, </a:t>
            </a:r>
            <a:r>
              <a:rPr lang="en-US" altLang="zh-CN" dirty="0" err="1"/>
              <a:t>TagiCoFi</a:t>
            </a:r>
            <a:r>
              <a:rPr lang="en-US" altLang="zh-CN" dirty="0"/>
              <a:t>, </a:t>
            </a:r>
            <a:r>
              <a:rPr lang="en-US" altLang="zh-CN" dirty="0" err="1"/>
              <a:t>TagRec</a:t>
            </a:r>
            <a:r>
              <a:rPr lang="zh-CN" altLang="en-US" dirty="0"/>
              <a:t>分别提高</a:t>
            </a:r>
            <a:r>
              <a:rPr lang="en-US" altLang="zh-CN" dirty="0"/>
              <a:t>7%</a:t>
            </a:r>
            <a:r>
              <a:rPr lang="zh-CN" altLang="en-US" dirty="0"/>
              <a:t>，</a:t>
            </a:r>
            <a:r>
              <a:rPr lang="en-US" altLang="zh-CN" dirty="0"/>
              <a:t>3%</a:t>
            </a:r>
            <a:r>
              <a:rPr lang="zh-CN" altLang="en-US" dirty="0"/>
              <a:t>，</a:t>
            </a:r>
            <a:r>
              <a:rPr lang="en-US" altLang="zh-CN" dirty="0"/>
              <a:t>4.5%</a:t>
            </a:r>
            <a:r>
              <a:rPr lang="zh-CN" altLang="en-US" dirty="0"/>
              <a:t>，</a:t>
            </a:r>
            <a:r>
              <a:rPr lang="en-US" altLang="zh-CN" dirty="0"/>
              <a:t>2.5%</a:t>
            </a:r>
            <a:r>
              <a:rPr lang="zh-CN" altLang="en-US" dirty="0"/>
              <a:t>，</a:t>
            </a:r>
            <a:r>
              <a:rPr lang="en-US" altLang="zh-CN" dirty="0"/>
              <a:t>6%</a:t>
            </a:r>
            <a:r>
              <a:rPr lang="zh-CN" altLang="en-US" dirty="0"/>
              <a:t>，</a:t>
            </a:r>
            <a:r>
              <a:rPr lang="en-US" altLang="zh-CN" dirty="0"/>
              <a:t>4%</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396508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奇异值的计算是一个难题，是一个</a:t>
            </a:r>
            <a:r>
              <a:rPr lang="en-US" altLang="zh-CN" sz="1200" b="0" i="0" kern="1200" dirty="0">
                <a:solidFill>
                  <a:schemeClr val="tx1"/>
                </a:solidFill>
                <a:effectLst/>
                <a:latin typeface="+mn-lt"/>
                <a:ea typeface="+mn-ea"/>
                <a:cs typeface="+mn-cs"/>
              </a:rPr>
              <a:t>O(N^3)</a:t>
            </a:r>
            <a:r>
              <a:rPr lang="zh-CN" altLang="en-US" sz="1200" b="0" i="0" kern="1200" dirty="0">
                <a:solidFill>
                  <a:schemeClr val="tx1"/>
                </a:solidFill>
                <a:effectLst/>
                <a:latin typeface="+mn-lt"/>
                <a:ea typeface="+mn-ea"/>
                <a:cs typeface="+mn-cs"/>
              </a:rPr>
              <a:t>的算法，当矩阵的规模增长的时候，计算的复杂度呈</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次方增长</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101144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使用如上两个假设 </a:t>
            </a:r>
            <a:endParaRPr lang="en-US" altLang="zh-CN" dirty="0"/>
          </a:p>
          <a:p>
            <a:r>
              <a:rPr lang="zh-CN" altLang="en-US" dirty="0"/>
              <a:t>之所以连乘，是因为</a:t>
            </a:r>
            <a:r>
              <a:rPr lang="en-US" altLang="zh-CN" dirty="0"/>
              <a:t>U</a:t>
            </a:r>
            <a:r>
              <a:rPr lang="zh-CN" altLang="en-US" dirty="0"/>
              <a:t>的每个观察值</a:t>
            </a:r>
            <a:r>
              <a:rPr lang="en-US" altLang="zh-CN" dirty="0" err="1"/>
              <a:t>Ui</a:t>
            </a:r>
            <a:r>
              <a:rPr lang="zh-CN" altLang="en-US" dirty="0"/>
              <a:t>都是独立同分布的</a:t>
            </a:r>
            <a:endParaRPr lang="en-US" altLang="zh-CN" dirty="0"/>
          </a:p>
          <a:p>
            <a:r>
              <a:rPr lang="zh-CN" altLang="en-US" b="0" i="0" dirty="0">
                <a:solidFill>
                  <a:srgbClr val="555555"/>
                </a:solidFill>
                <a:effectLst/>
                <a:latin typeface="microsoft yahei" panose="020B0503020204020204" pitchFamily="34" charset="-122"/>
                <a:ea typeface="microsoft yahei" panose="020B0503020204020204" pitchFamily="34" charset="-122"/>
              </a:rPr>
              <a:t>用户</a:t>
            </a:r>
            <a:r>
              <a:rPr lang="en-US" altLang="zh-CN" b="0" i="0" u="none" strike="noStrike" dirty="0">
                <a:solidFill>
                  <a:srgbClr val="555555"/>
                </a:solidFill>
                <a:effectLst/>
                <a:latin typeface="MathJax_Math-italic"/>
                <a:ea typeface="microsoft yahei" panose="020B0503020204020204" pitchFamily="34" charset="-122"/>
              </a:rPr>
              <a:t>U</a:t>
            </a:r>
            <a:r>
              <a:rPr lang="zh-CN" altLang="en-US" b="0" i="0" dirty="0">
                <a:solidFill>
                  <a:srgbClr val="555555"/>
                </a:solidFill>
                <a:effectLst/>
                <a:latin typeface="microsoft yahei" panose="020B0503020204020204" pitchFamily="34" charset="-122"/>
                <a:ea typeface="microsoft yahei" panose="020B0503020204020204" pitchFamily="34" charset="-122"/>
              </a:rPr>
              <a:t>的特征矩阵满足均值为</a:t>
            </a:r>
            <a:r>
              <a:rPr lang="en-US" altLang="zh-CN" b="0" i="0" dirty="0">
                <a:solidFill>
                  <a:srgbClr val="555555"/>
                </a:solidFill>
                <a:effectLst/>
                <a:latin typeface="microsoft yahei" panose="020B0503020204020204" pitchFamily="34" charset="-122"/>
                <a:ea typeface="microsoft yahei" panose="020B0503020204020204" pitchFamily="34" charset="-122"/>
              </a:rPr>
              <a:t>0</a:t>
            </a:r>
            <a:r>
              <a:rPr lang="zh-CN" altLang="en-US" b="0" i="0" dirty="0">
                <a:solidFill>
                  <a:srgbClr val="555555"/>
                </a:solidFill>
                <a:effectLst/>
                <a:latin typeface="microsoft yahei" panose="020B0503020204020204" pitchFamily="34" charset="-122"/>
                <a:ea typeface="microsoft yahei" panose="020B0503020204020204" pitchFamily="34" charset="-122"/>
              </a:rPr>
              <a:t>，方差为</a:t>
            </a:r>
            <a:r>
              <a:rPr lang="en-US" altLang="zh-CN" b="0" i="0" u="none" strike="noStrike" dirty="0">
                <a:solidFill>
                  <a:srgbClr val="555555"/>
                </a:solidFill>
                <a:effectLst/>
                <a:latin typeface="MathJax_Math-italic"/>
                <a:ea typeface="microsoft yahei" panose="020B0503020204020204" pitchFamily="34" charset="-122"/>
              </a:rPr>
              <a:t>σ</a:t>
            </a:r>
            <a:r>
              <a:rPr lang="zh-CN" altLang="en-US" b="0" i="0" dirty="0">
                <a:solidFill>
                  <a:srgbClr val="555555"/>
                </a:solidFill>
                <a:effectLst/>
                <a:latin typeface="microsoft yahei" panose="020B0503020204020204" pitchFamily="34" charset="-122"/>
                <a:ea typeface="microsoft yahei" panose="020B0503020204020204" pitchFamily="34" charset="-122"/>
              </a:rPr>
              <a:t>的高斯分布</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215370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求上式最大值，就可以得到在已知超参数和现有评分矩阵的前提下得到最有可能的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的隐式特征矩阵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等价转换为求下面能量函数的最小值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至此，可以使用梯度下降方法，通过</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E/∂</a:t>
            </a:r>
            <a:r>
              <a:rPr lang="en-US" altLang="zh-CN" sz="1200" b="0" i="0" u="none" strike="noStrike" kern="1200" dirty="0" err="1">
                <a:solidFill>
                  <a:schemeClr val="tx1"/>
                </a:solidFill>
                <a:effectLst/>
                <a:latin typeface="+mn-lt"/>
                <a:ea typeface="+mn-ea"/>
                <a:cs typeface="+mn-cs"/>
              </a:rPr>
              <a:t>U</a:t>
            </a:r>
            <a:r>
              <a:rPr lang="en-US" altLang="zh-CN" sz="1200" b="0" i="0" u="none" strike="noStrike" kern="1200" baseline="-25000" dirty="0" err="1">
                <a:solidFill>
                  <a:schemeClr val="tx1"/>
                </a:solidFill>
                <a:effectLst/>
                <a:latin typeface="+mn-lt"/>
                <a:ea typeface="+mn-ea"/>
                <a:cs typeface="+mn-cs"/>
              </a:rPr>
              <a:t>ik</a:t>
            </a:r>
            <a:r>
              <a:rPr lang="en-US" altLang="zh-CN" sz="1200" b="0" i="0" u="none" strike="noStrike" kern="1200" dirty="0">
                <a:solidFill>
                  <a:schemeClr val="tx1"/>
                </a:solidFill>
                <a:effectLst/>
                <a:latin typeface="+mn-lt"/>
                <a:ea typeface="+mn-ea"/>
                <a:cs typeface="+mn-cs"/>
              </a:rPr>
              <a:t>,∂E/∂</a:t>
            </a:r>
            <a:r>
              <a:rPr lang="en-US" altLang="zh-CN" sz="1200" b="0" i="0" u="none" strike="noStrike" kern="1200" dirty="0" err="1">
                <a:solidFill>
                  <a:schemeClr val="tx1"/>
                </a:solidFill>
                <a:effectLst/>
                <a:latin typeface="+mn-lt"/>
                <a:ea typeface="+mn-ea"/>
                <a:cs typeface="+mn-cs"/>
              </a:rPr>
              <a:t>V</a:t>
            </a:r>
            <a:r>
              <a:rPr lang="en-US" altLang="zh-CN" sz="1200" b="0" i="0" u="none" strike="noStrike" kern="1200" baseline="-25000" dirty="0" err="1">
                <a:solidFill>
                  <a:schemeClr val="tx1"/>
                </a:solidFill>
                <a:effectLst/>
                <a:latin typeface="+mn-lt"/>
                <a:ea typeface="+mn-ea"/>
                <a:cs typeface="+mn-cs"/>
              </a:rPr>
              <a:t>jk</a:t>
            </a:r>
            <a:r>
              <a:rPr lang="zh-CN" altLang="en-US" sz="1200" b="0" i="0" kern="1200" dirty="0">
                <a:solidFill>
                  <a:schemeClr val="tx1"/>
                </a:solidFill>
                <a:effectLst/>
                <a:latin typeface="+mn-lt"/>
                <a:ea typeface="+mn-ea"/>
                <a:cs typeface="+mn-cs"/>
              </a:rPr>
              <a:t>求解</a:t>
            </a:r>
            <a:r>
              <a:rPr lang="en-US" altLang="zh-CN" sz="1200" b="0" i="0" u="none" strike="noStrike" kern="1200" dirty="0" err="1">
                <a:solidFill>
                  <a:schemeClr val="tx1"/>
                </a:solidFill>
                <a:effectLst/>
                <a:latin typeface="+mn-lt"/>
                <a:ea typeface="+mn-ea"/>
                <a:cs typeface="+mn-cs"/>
              </a:rPr>
              <a:t>Ui,Vj</a:t>
            </a:r>
            <a:r>
              <a:rPr lang="zh-CN" altLang="en-US" sz="1200" b="0" i="0" kern="1200" dirty="0">
                <a:solidFill>
                  <a:schemeClr val="tx1"/>
                </a:solidFill>
                <a:effectLst/>
                <a:latin typeface="+mn-lt"/>
                <a:ea typeface="+mn-ea"/>
                <a:cs typeface="+mn-cs"/>
              </a:rPr>
              <a:t>中的每一个元素。</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139470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使用如上两个假设 </a:t>
            </a:r>
            <a:endParaRPr lang="en-US" altLang="zh-CN" dirty="0"/>
          </a:p>
          <a:p>
            <a:r>
              <a:rPr lang="zh-CN" altLang="en-US" dirty="0"/>
              <a:t>之所以连乘，是因为</a:t>
            </a:r>
            <a:r>
              <a:rPr lang="en-US" altLang="zh-CN" dirty="0"/>
              <a:t>U</a:t>
            </a:r>
            <a:r>
              <a:rPr lang="zh-CN" altLang="en-US" dirty="0"/>
              <a:t>的每个观察值</a:t>
            </a:r>
            <a:r>
              <a:rPr lang="en-US" altLang="zh-CN" dirty="0" err="1"/>
              <a:t>Ui</a:t>
            </a:r>
            <a:r>
              <a:rPr lang="zh-CN" altLang="en-US" dirty="0"/>
              <a:t>都是独立同分布的</a:t>
            </a:r>
            <a:endParaRPr lang="en-US" altLang="zh-CN" dirty="0"/>
          </a:p>
          <a:p>
            <a:r>
              <a:rPr lang="zh-CN" altLang="en-US" b="0" i="0" dirty="0">
                <a:solidFill>
                  <a:srgbClr val="555555"/>
                </a:solidFill>
                <a:effectLst/>
                <a:latin typeface="microsoft yahei" panose="020B0503020204020204" pitchFamily="34" charset="-122"/>
                <a:ea typeface="microsoft yahei" panose="020B0503020204020204" pitchFamily="34" charset="-122"/>
              </a:rPr>
              <a:t>用户</a:t>
            </a:r>
            <a:r>
              <a:rPr lang="en-US" altLang="zh-CN" b="0" i="0" u="none" strike="noStrike" dirty="0">
                <a:solidFill>
                  <a:srgbClr val="555555"/>
                </a:solidFill>
                <a:effectLst/>
                <a:latin typeface="MathJax_Math-italic"/>
                <a:ea typeface="microsoft yahei" panose="020B0503020204020204" pitchFamily="34" charset="-122"/>
              </a:rPr>
              <a:t>U</a:t>
            </a:r>
            <a:r>
              <a:rPr lang="zh-CN" altLang="en-US" b="0" i="0" dirty="0">
                <a:solidFill>
                  <a:srgbClr val="555555"/>
                </a:solidFill>
                <a:effectLst/>
                <a:latin typeface="microsoft yahei" panose="020B0503020204020204" pitchFamily="34" charset="-122"/>
                <a:ea typeface="microsoft yahei" panose="020B0503020204020204" pitchFamily="34" charset="-122"/>
              </a:rPr>
              <a:t>的特征矩阵满足均值为</a:t>
            </a:r>
            <a:r>
              <a:rPr lang="en-US" altLang="zh-CN" b="0" i="0" dirty="0">
                <a:solidFill>
                  <a:srgbClr val="555555"/>
                </a:solidFill>
                <a:effectLst/>
                <a:latin typeface="microsoft yahei" panose="020B0503020204020204" pitchFamily="34" charset="-122"/>
                <a:ea typeface="microsoft yahei" panose="020B0503020204020204" pitchFamily="34" charset="-122"/>
              </a:rPr>
              <a:t>0</a:t>
            </a:r>
            <a:r>
              <a:rPr lang="zh-CN" altLang="en-US" b="0" i="0" dirty="0">
                <a:solidFill>
                  <a:srgbClr val="555555"/>
                </a:solidFill>
                <a:effectLst/>
                <a:latin typeface="microsoft yahei" panose="020B0503020204020204" pitchFamily="34" charset="-122"/>
                <a:ea typeface="microsoft yahei" panose="020B0503020204020204" pitchFamily="34" charset="-122"/>
              </a:rPr>
              <a:t>，方差为</a:t>
            </a:r>
            <a:r>
              <a:rPr lang="en-US" altLang="zh-CN" b="0" i="0" u="none" strike="noStrike" dirty="0">
                <a:solidFill>
                  <a:srgbClr val="555555"/>
                </a:solidFill>
                <a:effectLst/>
                <a:latin typeface="MathJax_Math-italic"/>
                <a:ea typeface="microsoft yahei" panose="020B0503020204020204" pitchFamily="34" charset="-122"/>
              </a:rPr>
              <a:t>σ</a:t>
            </a:r>
            <a:r>
              <a:rPr lang="zh-CN" altLang="en-US" b="0" i="0" dirty="0">
                <a:solidFill>
                  <a:srgbClr val="555555"/>
                </a:solidFill>
                <a:effectLst/>
                <a:latin typeface="microsoft yahei" panose="020B0503020204020204" pitchFamily="34" charset="-122"/>
                <a:ea typeface="microsoft yahei" panose="020B0503020204020204" pitchFamily="34" charset="-122"/>
              </a:rPr>
              <a:t>的高斯分布</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410553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zh-CN" altLang="en-US" dirty="0"/>
              <a:t>越大，模型越精确，但也容易过拟合。</a:t>
            </a:r>
            <a:r>
              <a:rPr lang="en-US" altLang="zh-CN" dirty="0"/>
              <a:t>D</a:t>
            </a:r>
            <a:r>
              <a:rPr lang="zh-CN" altLang="en-US" dirty="0"/>
              <a:t>应该个用户的打分数量相关：如果用户看过的电影多，则可以用较多的特征来描述，可以使用较大的</a:t>
            </a:r>
            <a:r>
              <a:rPr lang="en-US" altLang="zh-CN" dirty="0"/>
              <a:t>D</a:t>
            </a:r>
            <a:r>
              <a:rPr lang="zh-CN" altLang="en-US" dirty="0"/>
              <a:t>。</a:t>
            </a:r>
            <a:endParaRPr lang="en-US" altLang="zh-CN" dirty="0"/>
          </a:p>
          <a:p>
            <a:endParaRPr lang="zh-CN" altLang="en-US" dirty="0"/>
          </a:p>
          <a:p>
            <a:r>
              <a:rPr lang="en-US" altLang="zh-CN" dirty="0"/>
              <a:t>σ</a:t>
            </a:r>
            <a:r>
              <a:rPr lang="zh-CN" altLang="en-US" dirty="0"/>
              <a:t>大说明观测噪声大，则第一个误差项不靠谱，</a:t>
            </a:r>
            <a:r>
              <a:rPr lang="en-US" altLang="zh-CN" dirty="0" err="1"/>
              <a:t>λU</a:t>
            </a:r>
            <a:r>
              <a:rPr lang="zh-CN" altLang="en-US" dirty="0"/>
              <a:t>较大，应较多依赖后两个正则项：要求系统参数</a:t>
            </a:r>
            <a:r>
              <a:rPr lang="en-US" altLang="zh-CN" dirty="0"/>
              <a:t>U,V</a:t>
            </a:r>
            <a:r>
              <a:rPr lang="zh-CN" altLang="en-US" dirty="0"/>
              <a:t>的绝对值较小；反之，</a:t>
            </a:r>
            <a:r>
              <a:rPr lang="en-US" altLang="zh-CN" dirty="0" err="1"/>
              <a:t>σU</a:t>
            </a:r>
            <a:r>
              <a:rPr lang="zh-CN" altLang="en-US" dirty="0"/>
              <a:t>大，说明系统参数本身方差大，</a:t>
            </a:r>
            <a:r>
              <a:rPr lang="en-US" altLang="zh-CN" dirty="0" err="1"/>
              <a:t>λU</a:t>
            </a:r>
            <a:r>
              <a:rPr lang="zh-CN" altLang="en-US" dirty="0"/>
              <a:t>较小，允许</a:t>
            </a:r>
            <a:r>
              <a:rPr lang="en-US" altLang="zh-CN" dirty="0"/>
              <a:t>U,V</a:t>
            </a:r>
            <a:r>
              <a:rPr lang="zh-CN" altLang="en-US" dirty="0"/>
              <a:t>的绝对值较大</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232125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使用如上两个假设 </a:t>
            </a:r>
            <a:endParaRPr lang="en-US" altLang="zh-CN" dirty="0"/>
          </a:p>
          <a:p>
            <a:r>
              <a:rPr lang="zh-CN" altLang="en-US" dirty="0"/>
              <a:t>之所以连乘，是因为</a:t>
            </a:r>
            <a:r>
              <a:rPr lang="en-US" altLang="zh-CN" dirty="0"/>
              <a:t>U</a:t>
            </a:r>
            <a:r>
              <a:rPr lang="zh-CN" altLang="en-US" dirty="0"/>
              <a:t>的每个观察值</a:t>
            </a:r>
            <a:r>
              <a:rPr lang="en-US" altLang="zh-CN" dirty="0" err="1"/>
              <a:t>Ui</a:t>
            </a:r>
            <a:r>
              <a:rPr lang="zh-CN" altLang="en-US" dirty="0"/>
              <a:t>都是独立同分布的</a:t>
            </a:r>
            <a:endParaRPr lang="en-US" altLang="zh-CN" dirty="0"/>
          </a:p>
          <a:p>
            <a:r>
              <a:rPr lang="zh-CN" altLang="en-US" b="0" i="0" dirty="0">
                <a:solidFill>
                  <a:srgbClr val="555555"/>
                </a:solidFill>
                <a:effectLst/>
                <a:latin typeface="microsoft yahei" panose="020B0503020204020204" pitchFamily="34" charset="-122"/>
                <a:ea typeface="microsoft yahei" panose="020B0503020204020204" pitchFamily="34" charset="-122"/>
              </a:rPr>
              <a:t>用户</a:t>
            </a:r>
            <a:r>
              <a:rPr lang="en-US" altLang="zh-CN" b="0" i="0" u="none" strike="noStrike" dirty="0">
                <a:solidFill>
                  <a:srgbClr val="555555"/>
                </a:solidFill>
                <a:effectLst/>
                <a:latin typeface="MathJax_Math-italic"/>
                <a:ea typeface="microsoft yahei" panose="020B0503020204020204" pitchFamily="34" charset="-122"/>
              </a:rPr>
              <a:t>U</a:t>
            </a:r>
            <a:r>
              <a:rPr lang="zh-CN" altLang="en-US" b="0" i="0" dirty="0">
                <a:solidFill>
                  <a:srgbClr val="555555"/>
                </a:solidFill>
                <a:effectLst/>
                <a:latin typeface="microsoft yahei" panose="020B0503020204020204" pitchFamily="34" charset="-122"/>
                <a:ea typeface="microsoft yahei" panose="020B0503020204020204" pitchFamily="34" charset="-122"/>
              </a:rPr>
              <a:t>的特征矩阵满足均值为</a:t>
            </a:r>
            <a:r>
              <a:rPr lang="en-US" altLang="zh-CN" b="0" i="0" dirty="0">
                <a:solidFill>
                  <a:srgbClr val="555555"/>
                </a:solidFill>
                <a:effectLst/>
                <a:latin typeface="microsoft yahei" panose="020B0503020204020204" pitchFamily="34" charset="-122"/>
                <a:ea typeface="microsoft yahei" panose="020B0503020204020204" pitchFamily="34" charset="-122"/>
              </a:rPr>
              <a:t>0</a:t>
            </a:r>
            <a:r>
              <a:rPr lang="zh-CN" altLang="en-US" b="0" i="0" dirty="0">
                <a:solidFill>
                  <a:srgbClr val="555555"/>
                </a:solidFill>
                <a:effectLst/>
                <a:latin typeface="microsoft yahei" panose="020B0503020204020204" pitchFamily="34" charset="-122"/>
                <a:ea typeface="microsoft yahei" panose="020B0503020204020204" pitchFamily="34" charset="-122"/>
              </a:rPr>
              <a:t>，方差为</a:t>
            </a:r>
            <a:r>
              <a:rPr lang="en-US" altLang="zh-CN" b="0" i="0" u="none" strike="noStrike" dirty="0">
                <a:solidFill>
                  <a:srgbClr val="555555"/>
                </a:solidFill>
                <a:effectLst/>
                <a:latin typeface="MathJax_Math-italic"/>
                <a:ea typeface="microsoft yahei" panose="020B0503020204020204" pitchFamily="34" charset="-122"/>
              </a:rPr>
              <a:t>σ</a:t>
            </a:r>
            <a:r>
              <a:rPr lang="zh-CN" altLang="en-US" b="0" i="0" dirty="0">
                <a:solidFill>
                  <a:srgbClr val="555555"/>
                </a:solidFill>
                <a:effectLst/>
                <a:latin typeface="microsoft yahei" panose="020B0503020204020204" pitchFamily="34" charset="-122"/>
                <a:ea typeface="microsoft yahei" panose="020B0503020204020204" pitchFamily="34" charset="-122"/>
              </a:rPr>
              <a:t>的高斯分布</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3173513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W</a:t>
            </a:r>
            <a:r>
              <a:rPr lang="zh-CN" altLang="en-US" dirty="0"/>
              <a:t>服从方差为</a:t>
            </a:r>
            <a:r>
              <a:rPr lang="en-US" altLang="zh-CN" dirty="0" err="1"/>
              <a:t>σW</a:t>
            </a:r>
            <a:r>
              <a:rPr lang="zh-CN" altLang="en-US" dirty="0"/>
              <a:t>的</a:t>
            </a:r>
            <a:r>
              <a:rPr lang="en-US" altLang="zh-CN" dirty="0"/>
              <a:t>0</a:t>
            </a:r>
            <a:r>
              <a:rPr lang="zh-CN" altLang="en-US" dirty="0"/>
              <a:t>均值高斯分布</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49960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1569756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等腰三角形 3"/>
          <p:cNvSpPr/>
          <p:nvPr userDrawn="1"/>
        </p:nvSpPr>
        <p:spPr>
          <a:xfrm flipH="1">
            <a:off x="2300385" y="2042694"/>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等腰三角形 4"/>
          <p:cNvSpPr/>
          <p:nvPr userDrawn="1"/>
        </p:nvSpPr>
        <p:spPr>
          <a:xfrm flipV="1">
            <a:off x="7918560" y="4382740"/>
            <a:ext cx="1975981" cy="441731"/>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p:cNvPicPr>
            <a:picLocks noChangeAspect="1"/>
          </p:cNvPicPr>
          <p:nvPr userDrawn="1"/>
        </p:nvPicPr>
        <p:blipFill rotWithShape="1">
          <a:blip r:embed="rId2"/>
          <a:srcRect l="2266" t="12948" r="2266" b="10678"/>
          <a:stretch/>
        </p:blipFill>
        <p:spPr>
          <a:xfrm>
            <a:off x="2970144" y="393700"/>
            <a:ext cx="6070600" cy="6070600"/>
          </a:xfrm>
          <a:prstGeom prst="ellipse">
            <a:avLst/>
          </a:prstGeom>
        </p:spPr>
      </p:pic>
      <p:sp>
        <p:nvSpPr>
          <p:cNvPr id="3" name="矩形 2"/>
          <p:cNvSpPr/>
          <p:nvPr userDrawn="1"/>
        </p:nvSpPr>
        <p:spPr>
          <a:xfrm>
            <a:off x="2297458" y="2484425"/>
            <a:ext cx="7597083" cy="1919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970213" y="2776538"/>
            <a:ext cx="6003925" cy="1312862"/>
          </a:xfrm>
          <a:prstGeom prst="rect">
            <a:avLst/>
          </a:prstGeom>
        </p:spPr>
        <p:txBody>
          <a:bodyPr/>
          <a:lstStyle>
            <a:lvl1pPr marL="0" indent="0" algn="ctr">
              <a:buNone/>
              <a:defRPr sz="4800"/>
            </a:lvl1pPr>
          </a:lstStyle>
          <a:p>
            <a:pPr algn="ctr"/>
            <a:endParaRPr lang="en-US" altLang="zh-CN" sz="4800" b="1" dirty="0"/>
          </a:p>
        </p:txBody>
      </p:sp>
      <p:sp>
        <p:nvSpPr>
          <p:cNvPr id="11" name="文本占位符 10"/>
          <p:cNvSpPr>
            <a:spLocks noGrp="1"/>
          </p:cNvSpPr>
          <p:nvPr>
            <p:ph type="body" sz="quarter" idx="11"/>
          </p:nvPr>
        </p:nvSpPr>
        <p:spPr>
          <a:xfrm>
            <a:off x="3704299" y="4477968"/>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
        <p:nvSpPr>
          <p:cNvPr id="12" name="文本占位符 10"/>
          <p:cNvSpPr>
            <a:spLocks noGrp="1"/>
          </p:cNvSpPr>
          <p:nvPr>
            <p:ph type="body" sz="quarter" idx="12"/>
          </p:nvPr>
        </p:nvSpPr>
        <p:spPr>
          <a:xfrm>
            <a:off x="3704299" y="4789519"/>
            <a:ext cx="4783401" cy="305700"/>
          </a:xfrm>
          <a:prstGeom prst="rect">
            <a:avLst/>
          </a:prstGeom>
        </p:spPr>
        <p:txBody>
          <a:bodyPr/>
          <a:lstStyle>
            <a:lvl1pPr marL="0" indent="0" algn="ctr">
              <a:buNone/>
              <a:defRPr sz="1600" baseline="0">
                <a:solidFill>
                  <a:schemeClr val="bg1"/>
                </a:solidFill>
                <a:latin typeface="+mn-ea"/>
                <a:ea typeface="+mn-ea"/>
              </a:defRPr>
            </a:lvl1pPr>
          </a:lstStyle>
          <a:p>
            <a:pPr lvl="0"/>
            <a:endParaRPr lang="en-US" altLang="zh-CN" dirty="0"/>
          </a:p>
        </p:txBody>
      </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50000" t="12948" r="2266" b="10678"/>
          <a:stretch/>
        </p:blipFill>
        <p:spPr>
          <a:xfrm>
            <a:off x="-1" y="1388533"/>
            <a:ext cx="2269067" cy="4538134"/>
          </a:xfrm>
          <a:prstGeom prst="rect">
            <a:avLst/>
          </a:prstGeom>
        </p:spPr>
      </p:pic>
      <p:sp>
        <p:nvSpPr>
          <p:cNvPr id="4" name="矩形 3"/>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67728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31950" b="94516"/>
          <a:stretch/>
        </p:blipFill>
        <p:spPr>
          <a:xfrm>
            <a:off x="9000067" y="3429000"/>
            <a:ext cx="3191933" cy="3429000"/>
          </a:xfrm>
          <a:prstGeom prst="rect">
            <a:avLst/>
          </a:prstGeom>
        </p:spPr>
      </p:pic>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805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238546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655614"/>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334878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4041960"/>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2" name="文本占位符 251"/>
          <p:cNvSpPr>
            <a:spLocks noGrp="1"/>
          </p:cNvSpPr>
          <p:nvPr>
            <p:ph type="body" sz="quarter" idx="11"/>
          </p:nvPr>
        </p:nvSpPr>
        <p:spPr>
          <a:xfrm>
            <a:off x="7280709" y="258358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3" name="文本占位符 251"/>
          <p:cNvSpPr>
            <a:spLocks noGrp="1"/>
          </p:cNvSpPr>
          <p:nvPr>
            <p:ph type="body" sz="quarter" idx="12"/>
          </p:nvPr>
        </p:nvSpPr>
        <p:spPr>
          <a:xfrm>
            <a:off x="7280709" y="326052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4" name="文本占位符 251"/>
          <p:cNvSpPr>
            <a:spLocks noGrp="1"/>
          </p:cNvSpPr>
          <p:nvPr>
            <p:ph type="body" sz="quarter" idx="13"/>
          </p:nvPr>
        </p:nvSpPr>
        <p:spPr>
          <a:xfrm>
            <a:off x="7280709" y="39652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300853"/>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994026"/>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687199"/>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380372"/>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5" name="文本占位符 251"/>
          <p:cNvSpPr>
            <a:spLocks noGrp="1"/>
          </p:cNvSpPr>
          <p:nvPr>
            <p:ph type="body" sz="quarter" idx="11"/>
          </p:nvPr>
        </p:nvSpPr>
        <p:spPr>
          <a:xfrm>
            <a:off x="7280709" y="223891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6" name="文本占位符 251"/>
          <p:cNvSpPr>
            <a:spLocks noGrp="1"/>
          </p:cNvSpPr>
          <p:nvPr>
            <p:ph type="body" sz="quarter" idx="12"/>
          </p:nvPr>
        </p:nvSpPr>
        <p:spPr>
          <a:xfrm>
            <a:off x="7280709" y="29158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7" name="文本占位符 251"/>
          <p:cNvSpPr>
            <a:spLocks noGrp="1"/>
          </p:cNvSpPr>
          <p:nvPr>
            <p:ph type="body" sz="quarter" idx="13"/>
          </p:nvPr>
        </p:nvSpPr>
        <p:spPr>
          <a:xfrm>
            <a:off x="7280709" y="3620539"/>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8" name="文本占位符 251"/>
          <p:cNvSpPr>
            <a:spLocks noGrp="1"/>
          </p:cNvSpPr>
          <p:nvPr>
            <p:ph type="body" sz="quarter" idx="14"/>
          </p:nvPr>
        </p:nvSpPr>
        <p:spPr>
          <a:xfrm>
            <a:off x="7280709" y="4292938"/>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62232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2009661"/>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702834"/>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396007"/>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4089180"/>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7823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96298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63992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3344607"/>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4017006"/>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46758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30828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67630" y="880533"/>
            <a:ext cx="4512778" cy="4825852"/>
            <a:chOff x="896472" y="1429908"/>
            <a:chExt cx="3381368" cy="3615952"/>
          </a:xfrm>
        </p:grpSpPr>
        <p:grpSp>
          <p:nvGrpSpPr>
            <p:cNvPr id="3" name="组合 2"/>
            <p:cNvGrpSpPr/>
            <p:nvPr/>
          </p:nvGrpSpPr>
          <p:grpSpPr>
            <a:xfrm>
              <a:off x="896472" y="2699908"/>
              <a:ext cx="841368" cy="1075952"/>
              <a:chOff x="1706250" y="910167"/>
              <a:chExt cx="1435732" cy="1836033"/>
            </a:xfrm>
          </p:grpSpPr>
          <p:sp>
            <p:nvSpPr>
              <p:cNvPr id="239" name="等腰三角形 2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907337" y="2534140"/>
              <a:ext cx="841368" cy="1075952"/>
              <a:chOff x="1706250" y="910167"/>
              <a:chExt cx="1435732" cy="1836033"/>
            </a:xfrm>
          </p:grpSpPr>
          <p:sp>
            <p:nvSpPr>
              <p:cNvPr id="235" name="等腰三角形 2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椭圆 2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39746" y="2371208"/>
              <a:ext cx="841368" cy="1075952"/>
              <a:chOff x="1706250" y="910167"/>
              <a:chExt cx="1435732" cy="1836033"/>
            </a:xfrm>
          </p:grpSpPr>
          <p:sp>
            <p:nvSpPr>
              <p:cNvPr id="231" name="等腰三角形 2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93145" y="2213900"/>
              <a:ext cx="841368" cy="1075952"/>
              <a:chOff x="1706250" y="910167"/>
              <a:chExt cx="1435732" cy="1836033"/>
            </a:xfrm>
          </p:grpSpPr>
          <p:sp>
            <p:nvSpPr>
              <p:cNvPr id="227" name="等腰三角形 2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66620" y="2064908"/>
              <a:ext cx="841368" cy="1075952"/>
              <a:chOff x="1706250" y="910167"/>
              <a:chExt cx="1435732" cy="1836033"/>
            </a:xfrm>
          </p:grpSpPr>
          <p:sp>
            <p:nvSpPr>
              <p:cNvPr id="223" name="等腰三角形 2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58913" y="1926781"/>
              <a:ext cx="841368" cy="1075952"/>
              <a:chOff x="1706250" y="910167"/>
              <a:chExt cx="1435732" cy="1836033"/>
            </a:xfrm>
          </p:grpSpPr>
          <p:sp>
            <p:nvSpPr>
              <p:cNvPr id="219" name="等腰三角形 2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椭圆 2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椭圆 2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1268446" y="1801882"/>
              <a:ext cx="841368" cy="1075952"/>
              <a:chOff x="1706250" y="910167"/>
              <a:chExt cx="1435732" cy="1836033"/>
            </a:xfrm>
          </p:grpSpPr>
          <p:sp>
            <p:nvSpPr>
              <p:cNvPr id="215" name="等腰三角形 2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393345" y="1692349"/>
              <a:ext cx="841368" cy="1075952"/>
              <a:chOff x="1706250" y="910167"/>
              <a:chExt cx="1435732" cy="1836033"/>
            </a:xfrm>
          </p:grpSpPr>
          <p:sp>
            <p:nvSpPr>
              <p:cNvPr id="211" name="等腰三角形 2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531472" y="1600056"/>
              <a:ext cx="841368" cy="1075952"/>
              <a:chOff x="1706250" y="910167"/>
              <a:chExt cx="1435732" cy="1836033"/>
            </a:xfrm>
          </p:grpSpPr>
          <p:sp>
            <p:nvSpPr>
              <p:cNvPr id="207" name="等腰三角形 2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80464" y="1526581"/>
              <a:ext cx="841368" cy="1075952"/>
              <a:chOff x="1706250" y="910167"/>
              <a:chExt cx="1435732" cy="1836033"/>
            </a:xfrm>
          </p:grpSpPr>
          <p:sp>
            <p:nvSpPr>
              <p:cNvPr id="203" name="等腰三角形 2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1837772" y="1473182"/>
              <a:ext cx="841368" cy="1075952"/>
              <a:chOff x="1706250" y="910167"/>
              <a:chExt cx="1435732" cy="1836033"/>
            </a:xfrm>
          </p:grpSpPr>
          <p:sp>
            <p:nvSpPr>
              <p:cNvPr id="199" name="等腰三角形 1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000704" y="1440773"/>
              <a:ext cx="841368" cy="1075952"/>
              <a:chOff x="1706250" y="910167"/>
              <a:chExt cx="1435732" cy="1836033"/>
            </a:xfrm>
          </p:grpSpPr>
          <p:sp>
            <p:nvSpPr>
              <p:cNvPr id="195" name="等腰三角形 1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166472" y="1429908"/>
              <a:ext cx="841368" cy="1075952"/>
              <a:chOff x="1706250" y="910167"/>
              <a:chExt cx="1435732" cy="1836033"/>
            </a:xfrm>
          </p:grpSpPr>
          <p:sp>
            <p:nvSpPr>
              <p:cNvPr id="191" name="等腰三角形 1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332240" y="1440773"/>
              <a:ext cx="841368" cy="1075952"/>
              <a:chOff x="1706250" y="910167"/>
              <a:chExt cx="1435732" cy="1836033"/>
            </a:xfrm>
          </p:grpSpPr>
          <p:sp>
            <p:nvSpPr>
              <p:cNvPr id="187" name="等腰三角形 1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495172" y="1473182"/>
              <a:ext cx="841368" cy="1075952"/>
              <a:chOff x="1706250" y="910167"/>
              <a:chExt cx="1435732" cy="1836033"/>
            </a:xfrm>
          </p:grpSpPr>
          <p:sp>
            <p:nvSpPr>
              <p:cNvPr id="183" name="等腰三角形 1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652480" y="1526581"/>
              <a:ext cx="841368" cy="1075952"/>
              <a:chOff x="1706250" y="910167"/>
              <a:chExt cx="1435732" cy="1836033"/>
            </a:xfrm>
          </p:grpSpPr>
          <p:sp>
            <p:nvSpPr>
              <p:cNvPr id="179" name="等腰三角形 1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1472" y="1600056"/>
              <a:ext cx="841368" cy="1075952"/>
              <a:chOff x="1706250" y="910167"/>
              <a:chExt cx="1435732" cy="1836033"/>
            </a:xfrm>
          </p:grpSpPr>
          <p:sp>
            <p:nvSpPr>
              <p:cNvPr id="175" name="等腰三角形 1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939599" y="1692349"/>
              <a:ext cx="841368" cy="1075952"/>
              <a:chOff x="1706250" y="910167"/>
              <a:chExt cx="1435732" cy="1836033"/>
            </a:xfrm>
          </p:grpSpPr>
          <p:sp>
            <p:nvSpPr>
              <p:cNvPr id="171" name="等腰三角形 1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64498" y="1801882"/>
              <a:ext cx="841368" cy="1075952"/>
              <a:chOff x="1706250" y="910167"/>
              <a:chExt cx="1435732" cy="1836033"/>
            </a:xfrm>
          </p:grpSpPr>
          <p:sp>
            <p:nvSpPr>
              <p:cNvPr id="167" name="等腰三角形 1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174031" y="1926781"/>
              <a:ext cx="841368" cy="1075952"/>
              <a:chOff x="1706250" y="910167"/>
              <a:chExt cx="1435732" cy="1836033"/>
            </a:xfrm>
          </p:grpSpPr>
          <p:sp>
            <p:nvSpPr>
              <p:cNvPr id="163" name="等腰三角形 1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266324" y="2064908"/>
              <a:ext cx="841368" cy="1075952"/>
              <a:chOff x="1706250" y="910167"/>
              <a:chExt cx="1435732" cy="1836033"/>
            </a:xfrm>
          </p:grpSpPr>
          <p:sp>
            <p:nvSpPr>
              <p:cNvPr id="159" name="等腰三角形 1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339799" y="2213900"/>
              <a:ext cx="841368" cy="1075952"/>
              <a:chOff x="1706250" y="910167"/>
              <a:chExt cx="1435732" cy="1836033"/>
            </a:xfrm>
          </p:grpSpPr>
          <p:sp>
            <p:nvSpPr>
              <p:cNvPr id="155" name="等腰三角形 1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393198" y="2371208"/>
              <a:ext cx="841368" cy="1075952"/>
              <a:chOff x="1706250" y="910167"/>
              <a:chExt cx="1435732" cy="1836033"/>
            </a:xfrm>
          </p:grpSpPr>
          <p:sp>
            <p:nvSpPr>
              <p:cNvPr id="151" name="等腰三角形 1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25607" y="2534140"/>
              <a:ext cx="841368" cy="1075952"/>
              <a:chOff x="1706250" y="910167"/>
              <a:chExt cx="1435732" cy="1836033"/>
            </a:xfrm>
          </p:grpSpPr>
          <p:sp>
            <p:nvSpPr>
              <p:cNvPr id="147" name="等腰三角形 14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6472" y="2699908"/>
              <a:ext cx="841368" cy="1075952"/>
              <a:chOff x="1706250" y="910167"/>
              <a:chExt cx="1435732" cy="1836033"/>
            </a:xfrm>
          </p:grpSpPr>
          <p:sp>
            <p:nvSpPr>
              <p:cNvPr id="143" name="等腰三角形 14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25607" y="2865676"/>
              <a:ext cx="841368" cy="1075952"/>
              <a:chOff x="1706250" y="910167"/>
              <a:chExt cx="1435732" cy="1836033"/>
            </a:xfrm>
          </p:grpSpPr>
          <p:sp>
            <p:nvSpPr>
              <p:cNvPr id="139" name="等腰三角形 13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393198" y="3028609"/>
              <a:ext cx="841368" cy="1075952"/>
              <a:chOff x="1706250" y="910167"/>
              <a:chExt cx="1435732" cy="1836033"/>
            </a:xfrm>
          </p:grpSpPr>
          <p:sp>
            <p:nvSpPr>
              <p:cNvPr id="135" name="等腰三角形 13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339799" y="3185916"/>
              <a:ext cx="841368" cy="1075952"/>
              <a:chOff x="1706250" y="910167"/>
              <a:chExt cx="1435732" cy="1836033"/>
            </a:xfrm>
          </p:grpSpPr>
          <p:sp>
            <p:nvSpPr>
              <p:cNvPr id="131" name="等腰三角形 13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3266324" y="3334908"/>
              <a:ext cx="841368" cy="1075952"/>
              <a:chOff x="1706250" y="910167"/>
              <a:chExt cx="1435732" cy="1836033"/>
            </a:xfrm>
          </p:grpSpPr>
          <p:sp>
            <p:nvSpPr>
              <p:cNvPr id="127" name="等腰三角形 12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3174031" y="3473035"/>
              <a:ext cx="841368" cy="1075952"/>
              <a:chOff x="1706250" y="910167"/>
              <a:chExt cx="1435732" cy="1836033"/>
            </a:xfrm>
          </p:grpSpPr>
          <p:sp>
            <p:nvSpPr>
              <p:cNvPr id="123" name="等腰三角形 12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064498" y="3597934"/>
              <a:ext cx="841368" cy="1075952"/>
              <a:chOff x="1706250" y="910167"/>
              <a:chExt cx="1435732" cy="1836033"/>
            </a:xfrm>
          </p:grpSpPr>
          <p:sp>
            <p:nvSpPr>
              <p:cNvPr id="119" name="等腰三角形 11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939599" y="3707467"/>
              <a:ext cx="841368" cy="1075952"/>
              <a:chOff x="1706250" y="910167"/>
              <a:chExt cx="1435732" cy="1836033"/>
            </a:xfrm>
          </p:grpSpPr>
          <p:sp>
            <p:nvSpPr>
              <p:cNvPr id="115" name="等腰三角形 11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801472" y="3799760"/>
              <a:ext cx="841368" cy="1075952"/>
              <a:chOff x="1706250" y="910167"/>
              <a:chExt cx="1435732" cy="1836033"/>
            </a:xfrm>
          </p:grpSpPr>
          <p:sp>
            <p:nvSpPr>
              <p:cNvPr id="111" name="等腰三角形 11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652480" y="3873235"/>
              <a:ext cx="841368" cy="1075952"/>
              <a:chOff x="1706250" y="910167"/>
              <a:chExt cx="1435732" cy="1836033"/>
            </a:xfrm>
          </p:grpSpPr>
          <p:sp>
            <p:nvSpPr>
              <p:cNvPr id="107" name="等腰三角形 10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2495172" y="3926634"/>
              <a:ext cx="841368" cy="1075952"/>
              <a:chOff x="1706250" y="910167"/>
              <a:chExt cx="1435732" cy="1836033"/>
            </a:xfrm>
          </p:grpSpPr>
          <p:sp>
            <p:nvSpPr>
              <p:cNvPr id="103" name="等腰三角形 10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332240" y="3959043"/>
              <a:ext cx="841368" cy="1075952"/>
              <a:chOff x="1706250" y="910167"/>
              <a:chExt cx="1435732" cy="1836033"/>
            </a:xfrm>
          </p:grpSpPr>
          <p:sp>
            <p:nvSpPr>
              <p:cNvPr id="99" name="等腰三角形 9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66472" y="3969908"/>
              <a:ext cx="841368" cy="1075952"/>
              <a:chOff x="1706250" y="910167"/>
              <a:chExt cx="1435732" cy="1836033"/>
            </a:xfrm>
          </p:grpSpPr>
          <p:sp>
            <p:nvSpPr>
              <p:cNvPr id="95" name="等腰三角形 9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2000704" y="3959043"/>
              <a:ext cx="841368" cy="1075952"/>
              <a:chOff x="1706250" y="910167"/>
              <a:chExt cx="1435732" cy="1836033"/>
            </a:xfrm>
          </p:grpSpPr>
          <p:sp>
            <p:nvSpPr>
              <p:cNvPr id="91" name="等腰三角形 9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837772" y="3926634"/>
              <a:ext cx="841368" cy="1075952"/>
              <a:chOff x="1706250" y="910167"/>
              <a:chExt cx="1435732" cy="1836033"/>
            </a:xfrm>
          </p:grpSpPr>
          <p:sp>
            <p:nvSpPr>
              <p:cNvPr id="87" name="等腰三角形 8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680464" y="3873235"/>
              <a:ext cx="841368" cy="1075952"/>
              <a:chOff x="1706250" y="910167"/>
              <a:chExt cx="1435732" cy="1836033"/>
            </a:xfrm>
          </p:grpSpPr>
          <p:sp>
            <p:nvSpPr>
              <p:cNvPr id="83" name="等腰三角形 8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31472" y="3799760"/>
              <a:ext cx="841368" cy="1075952"/>
              <a:chOff x="1706250" y="910167"/>
              <a:chExt cx="1435732" cy="1836033"/>
            </a:xfrm>
          </p:grpSpPr>
          <p:sp>
            <p:nvSpPr>
              <p:cNvPr id="79" name="等腰三角形 7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393345" y="3707467"/>
              <a:ext cx="841368" cy="1075952"/>
              <a:chOff x="1706250" y="910167"/>
              <a:chExt cx="1435732" cy="1836033"/>
            </a:xfrm>
          </p:grpSpPr>
          <p:sp>
            <p:nvSpPr>
              <p:cNvPr id="75" name="等腰三角形 7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268446" y="3597934"/>
              <a:ext cx="841368" cy="1075952"/>
              <a:chOff x="1706250" y="910167"/>
              <a:chExt cx="1435732" cy="1836033"/>
            </a:xfrm>
          </p:grpSpPr>
          <p:sp>
            <p:nvSpPr>
              <p:cNvPr id="71" name="等腰三角形 7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158913" y="3473035"/>
              <a:ext cx="841368" cy="1075952"/>
              <a:chOff x="1706250" y="910167"/>
              <a:chExt cx="1435732" cy="1836033"/>
            </a:xfrm>
          </p:grpSpPr>
          <p:sp>
            <p:nvSpPr>
              <p:cNvPr id="67" name="等腰三角形 66"/>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066620" y="3334908"/>
              <a:ext cx="841368" cy="1075952"/>
              <a:chOff x="1706250" y="910167"/>
              <a:chExt cx="1435732" cy="1836033"/>
            </a:xfrm>
          </p:grpSpPr>
          <p:sp>
            <p:nvSpPr>
              <p:cNvPr id="63" name="等腰三角形 62"/>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993145" y="3185916"/>
              <a:ext cx="841368" cy="1075952"/>
              <a:chOff x="1706250" y="910167"/>
              <a:chExt cx="1435732" cy="1836033"/>
            </a:xfrm>
          </p:grpSpPr>
          <p:sp>
            <p:nvSpPr>
              <p:cNvPr id="59" name="等腰三角形 58"/>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939746" y="3028609"/>
              <a:ext cx="841368" cy="1075952"/>
              <a:chOff x="1706250" y="910167"/>
              <a:chExt cx="1435732" cy="1836033"/>
            </a:xfrm>
          </p:grpSpPr>
          <p:sp>
            <p:nvSpPr>
              <p:cNvPr id="55" name="等腰三角形 54"/>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7337" y="2865676"/>
              <a:ext cx="841368" cy="1075952"/>
              <a:chOff x="1706250" y="910167"/>
              <a:chExt cx="1435732" cy="1836033"/>
            </a:xfrm>
          </p:grpSpPr>
          <p:sp>
            <p:nvSpPr>
              <p:cNvPr id="51" name="等腰三角形 50"/>
              <p:cNvSpPr/>
              <p:nvPr/>
            </p:nvSpPr>
            <p:spPr>
              <a:xfrm>
                <a:off x="1785450" y="956733"/>
                <a:ext cx="1334833" cy="171026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flipV="1">
                <a:off x="2406300" y="910167"/>
                <a:ext cx="93132" cy="9313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flipV="1">
                <a:off x="1706250" y="2587800"/>
                <a:ext cx="158400" cy="1584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V="1">
                <a:off x="3088424" y="2649848"/>
                <a:ext cx="53558" cy="5355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3" name="椭圆 242"/>
          <p:cNvSpPr/>
          <p:nvPr userDrawn="1"/>
        </p:nvSpPr>
        <p:spPr>
          <a:xfrm>
            <a:off x="2298847" y="2058270"/>
            <a:ext cx="2748046" cy="274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文本占位符 244"/>
          <p:cNvSpPr>
            <a:spLocks noGrp="1"/>
          </p:cNvSpPr>
          <p:nvPr>
            <p:ph type="body" sz="quarter" idx="10"/>
          </p:nvPr>
        </p:nvSpPr>
        <p:spPr>
          <a:xfrm>
            <a:off x="2898775" y="2797175"/>
            <a:ext cx="1533525" cy="1344613"/>
          </a:xfrm>
          <a:prstGeom prst="rect">
            <a:avLst/>
          </a:prstGeom>
        </p:spPr>
        <p:txBody>
          <a:bodyPr/>
          <a:lstStyle>
            <a:lvl1pPr marL="0" indent="0">
              <a:buNone/>
              <a:defRPr/>
            </a:lvl1pPr>
          </a:lstStyle>
          <a:p>
            <a:pPr lvl="0"/>
            <a:endParaRPr lang="zh-CN" altLang="en-US" dirty="0"/>
          </a:p>
        </p:txBody>
      </p:sp>
      <p:sp>
        <p:nvSpPr>
          <p:cNvPr id="246" name="椭圆 245"/>
          <p:cNvSpPr/>
          <p:nvPr userDrawn="1"/>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p:cNvSpPr/>
          <p:nvPr userDrawn="1"/>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248" name="椭圆 247"/>
          <p:cNvSpPr/>
          <p:nvPr userDrawn="1"/>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9" name="椭圆 248"/>
          <p:cNvSpPr/>
          <p:nvPr userDrawn="1"/>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椭圆 249"/>
          <p:cNvSpPr/>
          <p:nvPr userDrawn="1"/>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1" name="椭圆 250"/>
          <p:cNvSpPr/>
          <p:nvPr userDrawn="1"/>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8" name="文本占位符 251"/>
          <p:cNvSpPr>
            <a:spLocks noGrp="1"/>
          </p:cNvSpPr>
          <p:nvPr>
            <p:ph type="body" sz="quarter" idx="11"/>
          </p:nvPr>
        </p:nvSpPr>
        <p:spPr>
          <a:xfrm>
            <a:off x="7280709" y="1610100"/>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59" name="文本占位符 251"/>
          <p:cNvSpPr>
            <a:spLocks noGrp="1"/>
          </p:cNvSpPr>
          <p:nvPr>
            <p:ph type="body" sz="quarter" idx="12"/>
          </p:nvPr>
        </p:nvSpPr>
        <p:spPr>
          <a:xfrm>
            <a:off x="7280709" y="2299551"/>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0" name="文本占位符 251"/>
          <p:cNvSpPr>
            <a:spLocks noGrp="1"/>
          </p:cNvSpPr>
          <p:nvPr>
            <p:ph type="body" sz="quarter" idx="13"/>
          </p:nvPr>
        </p:nvSpPr>
        <p:spPr>
          <a:xfrm>
            <a:off x="7280709" y="2989002"/>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1" name="文本占位符 251"/>
          <p:cNvSpPr>
            <a:spLocks noGrp="1"/>
          </p:cNvSpPr>
          <p:nvPr>
            <p:ph type="body" sz="quarter" idx="14"/>
          </p:nvPr>
        </p:nvSpPr>
        <p:spPr>
          <a:xfrm>
            <a:off x="7280709" y="3678453"/>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2" name="文本占位符 251"/>
          <p:cNvSpPr>
            <a:spLocks noGrp="1"/>
          </p:cNvSpPr>
          <p:nvPr>
            <p:ph type="body" sz="quarter" idx="15"/>
          </p:nvPr>
        </p:nvSpPr>
        <p:spPr>
          <a:xfrm>
            <a:off x="7280709" y="505735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
        <p:nvSpPr>
          <p:cNvPr id="263" name="文本占位符 251"/>
          <p:cNvSpPr>
            <a:spLocks noGrp="1"/>
          </p:cNvSpPr>
          <p:nvPr>
            <p:ph type="body" sz="quarter" idx="16"/>
          </p:nvPr>
        </p:nvSpPr>
        <p:spPr>
          <a:xfrm>
            <a:off x="7280709" y="4367904"/>
            <a:ext cx="2016760" cy="341632"/>
          </a:xfrm>
          <a:prstGeom prst="rect">
            <a:avLst/>
          </a:prstGeom>
        </p:spPr>
        <p:txBody>
          <a:bodyPr wrap="square">
            <a:spAutoFit/>
          </a:bodyPr>
          <a:lstStyle>
            <a:lvl1pPr marL="0" indent="0">
              <a:buNone/>
              <a:defRPr lang="zh-CN" altLang="en-US" sz="1800" smtClean="0">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defTabSz="914377"/>
            <a:endParaRPr lang="zh-CN" altLang="en-US" dirty="0"/>
          </a:p>
        </p:txBody>
      </p:sp>
    </p:spTree>
    <p:extLst>
      <p:ext uri="{BB962C8B-B14F-4D97-AF65-F5344CB8AC3E}">
        <p14:creationId xmlns:p14="http://schemas.microsoft.com/office/powerpoint/2010/main" val="100171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b="92817"/>
          <a:stretch/>
        </p:blipFill>
        <p:spPr>
          <a:xfrm>
            <a:off x="3208866" y="541868"/>
            <a:ext cx="5774268" cy="5774264"/>
          </a:xfrm>
          <a:prstGeom prst="rect">
            <a:avLst/>
          </a:prstGeom>
        </p:spPr>
      </p:pic>
      <p:sp>
        <p:nvSpPr>
          <p:cNvPr id="6" name="文本占位符 5"/>
          <p:cNvSpPr>
            <a:spLocks noGrp="1"/>
          </p:cNvSpPr>
          <p:nvPr>
            <p:ph type="body" sz="quarter" idx="11"/>
          </p:nvPr>
        </p:nvSpPr>
        <p:spPr>
          <a:xfrm>
            <a:off x="4385865" y="2980266"/>
            <a:ext cx="3420269" cy="897467"/>
          </a:xfrm>
          <a:prstGeom prst="rect">
            <a:avLst/>
          </a:prstGeom>
          <a:ln>
            <a:noFill/>
          </a:ln>
        </p:spPr>
        <p:txBody>
          <a:bodyPr/>
          <a:lstStyle>
            <a:lvl1pPr marL="0" indent="0" algn="ctr">
              <a:buNone/>
              <a:defRPr sz="6000" b="1">
                <a:ln w="6350">
                  <a:solidFill>
                    <a:schemeClr val="tx1">
                      <a:lumMod val="75000"/>
                      <a:lumOff val="25000"/>
                    </a:schemeClr>
                  </a:solidFill>
                </a:ln>
                <a:solidFill>
                  <a:schemeClr val="accent1"/>
                </a:solidFill>
              </a:defRPr>
            </a:lvl1pPr>
          </a:lstStyle>
          <a:p>
            <a:pPr lvl="0"/>
            <a:endParaRPr lang="zh-CN" alt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762000" y="0"/>
            <a:ext cx="5079999" cy="5418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占位符 5"/>
          <p:cNvSpPr>
            <a:spLocks noGrp="1"/>
          </p:cNvSpPr>
          <p:nvPr>
            <p:ph type="body" sz="quarter" idx="10"/>
          </p:nvPr>
        </p:nvSpPr>
        <p:spPr>
          <a:xfrm>
            <a:off x="833967" y="51718"/>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2266" t="29452" r="25122" b="10679"/>
          <a:stretch/>
        </p:blipFill>
        <p:spPr>
          <a:xfrm>
            <a:off x="9152467" y="-1"/>
            <a:ext cx="3039533" cy="3132667"/>
          </a:xfrm>
          <a:prstGeom prst="rect">
            <a:avLst/>
          </a:prstGeom>
        </p:spPr>
      </p:pic>
      <p:sp>
        <p:nvSpPr>
          <p:cNvPr id="3" name="矩形 2"/>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755470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t="868" r="50000" b="92817"/>
          <a:stretch/>
        </p:blipFill>
        <p:spPr>
          <a:xfrm>
            <a:off x="8970432" y="207434"/>
            <a:ext cx="3221568" cy="6443132"/>
          </a:xfrm>
          <a:prstGeom prst="rect">
            <a:avLst/>
          </a:prstGeom>
        </p:spPr>
      </p:pic>
      <p:sp>
        <p:nvSpPr>
          <p:cNvPr id="6" name="矩形 5"/>
          <p:cNvSpPr/>
          <p:nvPr userDrawn="1"/>
        </p:nvSpPr>
        <p:spPr>
          <a:xfrm>
            <a:off x="762000" y="0"/>
            <a:ext cx="5079999" cy="541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占位符 5"/>
          <p:cNvSpPr>
            <a:spLocks noGrp="1"/>
          </p:cNvSpPr>
          <p:nvPr>
            <p:ph type="body" sz="quarter" idx="10"/>
          </p:nvPr>
        </p:nvSpPr>
        <p:spPr>
          <a:xfrm>
            <a:off x="833967" y="40216"/>
            <a:ext cx="342476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sz="2800" b="1" dirty="0"/>
          </a:p>
        </p:txBody>
      </p:sp>
    </p:spTree>
    <p:extLst>
      <p:ext uri="{BB962C8B-B14F-4D97-AF65-F5344CB8AC3E}">
        <p14:creationId xmlns:p14="http://schemas.microsoft.com/office/powerpoint/2010/main" val="189912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92" r:id="rId3"/>
    <p:sldLayoutId id="2147483693" r:id="rId4"/>
    <p:sldLayoutId id="2147483694" r:id="rId5"/>
    <p:sldLayoutId id="2147483684" r:id="rId6"/>
    <p:sldLayoutId id="2147483662" r:id="rId7"/>
    <p:sldLayoutId id="2147483687" r:id="rId8"/>
    <p:sldLayoutId id="2147483688" r:id="rId9"/>
    <p:sldLayoutId id="2147483689" r:id="rId10"/>
    <p:sldLayoutId id="2147483690" r:id="rId11"/>
    <p:sldLayoutId id="2147483691"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7.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1.bin"/><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1.wmf"/><Relationship Id="rId4" Type="http://schemas.openxmlformats.org/officeDocument/2006/relationships/oleObject" Target="../embeddings/oleObject3.bin"/><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1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tx1">
                    <a:lumMod val="85000"/>
                    <a:lumOff val="15000"/>
                  </a:schemeClr>
                </a:solidFill>
                <a:cs typeface="+mn-ea"/>
                <a:sym typeface="+mn-lt"/>
              </a:rPr>
              <a:t>Probabilistic Matrix Factorization</a:t>
            </a:r>
          </a:p>
        </p:txBody>
      </p:sp>
      <p:sp>
        <p:nvSpPr>
          <p:cNvPr id="3" name="文本占位符 2"/>
          <p:cNvSpPr>
            <a:spLocks noGrp="1"/>
          </p:cNvSpPr>
          <p:nvPr>
            <p:ph type="body" sz="quarter" idx="11"/>
          </p:nvPr>
        </p:nvSpPr>
        <p:spPr/>
        <p:txBody>
          <a:bodyPr/>
          <a:lstStyle/>
          <a:p>
            <a:r>
              <a:rPr lang="zh-CN" altLang="en-US" dirty="0">
                <a:latin typeface="+mn-lt"/>
                <a:cs typeface="+mn-ea"/>
                <a:sym typeface="+mn-lt"/>
              </a:rPr>
              <a:t>指导老师：李建国 陈洁敏</a:t>
            </a:r>
            <a:r>
              <a:rPr lang="en-US" altLang="zh-CN" dirty="0">
                <a:latin typeface="+mn-lt"/>
                <a:cs typeface="+mn-ea"/>
                <a:sym typeface="+mn-lt"/>
              </a:rPr>
              <a:t>  </a:t>
            </a:r>
            <a:r>
              <a:rPr lang="zh-CN" altLang="en-US" dirty="0">
                <a:latin typeface="+mn-lt"/>
                <a:cs typeface="+mn-ea"/>
                <a:sym typeface="+mn-lt"/>
              </a:rPr>
              <a:t>报告人：付海林</a:t>
            </a:r>
            <a:endParaRPr lang="en-US" altLang="zh-CN" dirty="0">
              <a:latin typeface="+mn-lt"/>
              <a:cs typeface="+mn-ea"/>
              <a:sym typeface="+mn-lt"/>
            </a:endParaRPr>
          </a:p>
        </p:txBody>
      </p:sp>
    </p:spTree>
    <p:extLst>
      <p:ext uri="{BB962C8B-B14F-4D97-AF65-F5344CB8AC3E}">
        <p14:creationId xmlns:p14="http://schemas.microsoft.com/office/powerpoint/2010/main" val="118468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zh-CN" altLang="en-US" b="1" dirty="0">
                <a:cs typeface="+mn-ea"/>
                <a:sym typeface="+mn-lt"/>
              </a:rPr>
              <a:t>控制模型复杂度</a:t>
            </a:r>
            <a:endParaRPr lang="zh-CN" altLang="en-US" b="1" dirty="0">
              <a:cs typeface="+mn-ea"/>
              <a:sym typeface="+mn-lt"/>
            </a:endParaRPr>
          </a:p>
        </p:txBody>
      </p:sp>
      <p:sp>
        <p:nvSpPr>
          <p:cNvPr id="12" name="矩形 11"/>
          <p:cNvSpPr/>
          <p:nvPr/>
        </p:nvSpPr>
        <p:spPr>
          <a:xfrm>
            <a:off x="5284519" y="2210855"/>
            <a:ext cx="5633437" cy="400110"/>
          </a:xfrm>
          <a:prstGeom prst="rect">
            <a:avLst/>
          </a:prstGeom>
        </p:spPr>
        <p:txBody>
          <a:bodyPr wrap="square">
            <a:spAutoFit/>
          </a:bodyPr>
          <a:lstStyle/>
          <a:p>
            <a:pPr algn="ctr" defTabSz="609585"/>
            <a:r>
              <a:rPr lang="zh-CN" altLang="en-US" sz="2000" dirty="0">
                <a:solidFill>
                  <a:schemeClr val="tx1">
                    <a:lumMod val="85000"/>
                    <a:lumOff val="15000"/>
                  </a:schemeClr>
                </a:solidFill>
                <a:cs typeface="+mn-ea"/>
                <a:sym typeface="+mn-lt"/>
              </a:rPr>
              <a:t>选择中等尺度的</a:t>
            </a:r>
            <a:r>
              <a:rPr lang="en-US" altLang="zh-CN" sz="2000" dirty="0">
                <a:solidFill>
                  <a:schemeClr val="tx1">
                    <a:lumMod val="85000"/>
                    <a:lumOff val="15000"/>
                  </a:schemeClr>
                </a:solidFill>
                <a:cs typeface="+mn-ea"/>
                <a:sym typeface="+mn-lt"/>
              </a:rPr>
              <a:t>D</a:t>
            </a:r>
            <a:r>
              <a:rPr lang="zh-CN" altLang="en-US" sz="2000" dirty="0">
                <a:solidFill>
                  <a:schemeClr val="tx1">
                    <a:lumMod val="85000"/>
                    <a:lumOff val="15000"/>
                  </a:schemeClr>
                </a:solidFill>
                <a:cs typeface="+mn-ea"/>
                <a:sym typeface="+mn-lt"/>
              </a:rPr>
              <a:t>，调整</a:t>
            </a:r>
            <a:r>
              <a:rPr lang="el-GR" altLang="zh-CN" sz="2000" dirty="0">
                <a:solidFill>
                  <a:schemeClr val="tx1">
                    <a:lumMod val="85000"/>
                    <a:lumOff val="15000"/>
                  </a:schemeClr>
                </a:solidFill>
                <a:cs typeface="+mn-ea"/>
                <a:sym typeface="+mn-lt"/>
              </a:rPr>
              <a:t>λ</a:t>
            </a:r>
            <a:r>
              <a:rPr lang="en-US" altLang="zh-CN" sz="2000" baseline="-25000" dirty="0">
                <a:solidFill>
                  <a:schemeClr val="tx1">
                    <a:lumMod val="85000"/>
                    <a:lumOff val="15000"/>
                  </a:schemeClr>
                </a:solidFill>
                <a:cs typeface="+mn-ea"/>
                <a:sym typeface="+mn-lt"/>
              </a:rPr>
              <a:t>U</a:t>
            </a:r>
            <a:r>
              <a:rPr lang="en-US" altLang="zh-CN" sz="2000" dirty="0">
                <a:solidFill>
                  <a:schemeClr val="tx1">
                    <a:lumMod val="85000"/>
                    <a:lumOff val="15000"/>
                  </a:schemeClr>
                </a:solidFill>
                <a:cs typeface="+mn-ea"/>
                <a:sym typeface="+mn-lt"/>
              </a:rPr>
              <a:t>=</a:t>
            </a:r>
            <a:r>
              <a:rPr lang="el-GR" altLang="zh-CN" sz="2000" dirty="0">
                <a:solidFill>
                  <a:schemeClr val="tx1">
                    <a:lumMod val="85000"/>
                    <a:lumOff val="15000"/>
                  </a:schemeClr>
                </a:solidFill>
                <a:cs typeface="+mn-ea"/>
                <a:sym typeface="+mn-lt"/>
              </a:rPr>
              <a:t>σ</a:t>
            </a:r>
            <a:r>
              <a:rPr lang="en-US" altLang="zh-CN" sz="2000" dirty="0">
                <a:solidFill>
                  <a:schemeClr val="tx1">
                    <a:lumMod val="85000"/>
                    <a:lumOff val="15000"/>
                  </a:schemeClr>
                </a:solidFill>
                <a:cs typeface="+mn-ea"/>
                <a:sym typeface="+mn-lt"/>
              </a:rPr>
              <a:t>/</a:t>
            </a:r>
            <a:r>
              <a:rPr lang="el-GR" altLang="zh-CN" sz="2000" dirty="0">
                <a:solidFill>
                  <a:schemeClr val="tx1">
                    <a:lumMod val="85000"/>
                    <a:lumOff val="15000"/>
                  </a:schemeClr>
                </a:solidFill>
                <a:cs typeface="+mn-ea"/>
                <a:sym typeface="+mn-lt"/>
              </a:rPr>
              <a:t> σ</a:t>
            </a:r>
            <a:r>
              <a:rPr lang="en-US" altLang="zh-CN" sz="2000" baseline="-25000" dirty="0">
                <a:solidFill>
                  <a:schemeClr val="tx1">
                    <a:lumMod val="85000"/>
                    <a:lumOff val="15000"/>
                  </a:schemeClr>
                </a:solidFill>
                <a:cs typeface="+mn-ea"/>
                <a:sym typeface="+mn-lt"/>
              </a:rPr>
              <a:t>U</a:t>
            </a:r>
            <a:r>
              <a:rPr lang="en-US" altLang="zh-CN" sz="2000" dirty="0">
                <a:solidFill>
                  <a:schemeClr val="tx1">
                    <a:lumMod val="85000"/>
                    <a:lumOff val="15000"/>
                  </a:schemeClr>
                </a:solidFill>
                <a:cs typeface="+mn-ea"/>
                <a:sym typeface="+mn-lt"/>
              </a:rPr>
              <a:t>,</a:t>
            </a:r>
            <a:r>
              <a:rPr lang="el-GR" altLang="zh-CN" sz="2000" dirty="0">
                <a:solidFill>
                  <a:schemeClr val="tx1">
                    <a:lumMod val="85000"/>
                    <a:lumOff val="15000"/>
                  </a:schemeClr>
                </a:solidFill>
                <a:cs typeface="+mn-ea"/>
                <a:sym typeface="+mn-lt"/>
              </a:rPr>
              <a:t> λ</a:t>
            </a:r>
            <a:r>
              <a:rPr lang="en-US" altLang="zh-CN" sz="2000" baseline="-25000" dirty="0">
                <a:solidFill>
                  <a:schemeClr val="tx1">
                    <a:lumMod val="85000"/>
                    <a:lumOff val="15000"/>
                  </a:schemeClr>
                </a:solidFill>
                <a:cs typeface="+mn-ea"/>
                <a:sym typeface="+mn-lt"/>
              </a:rPr>
              <a:t>V</a:t>
            </a:r>
            <a:r>
              <a:rPr lang="en-US" altLang="zh-CN" sz="2000" dirty="0">
                <a:solidFill>
                  <a:schemeClr val="tx1">
                    <a:lumMod val="85000"/>
                    <a:lumOff val="15000"/>
                  </a:schemeClr>
                </a:solidFill>
                <a:cs typeface="+mn-ea"/>
                <a:sym typeface="+mn-lt"/>
              </a:rPr>
              <a:t>=</a:t>
            </a:r>
            <a:r>
              <a:rPr lang="el-GR" altLang="zh-CN" sz="2000" dirty="0">
                <a:solidFill>
                  <a:schemeClr val="tx1">
                    <a:lumMod val="85000"/>
                    <a:lumOff val="15000"/>
                  </a:schemeClr>
                </a:solidFill>
                <a:cs typeface="+mn-ea"/>
                <a:sym typeface="+mn-lt"/>
              </a:rPr>
              <a:t>σ</a:t>
            </a:r>
            <a:r>
              <a:rPr lang="en-US" altLang="zh-CN" sz="2000" dirty="0">
                <a:solidFill>
                  <a:schemeClr val="tx1">
                    <a:lumMod val="85000"/>
                    <a:lumOff val="15000"/>
                  </a:schemeClr>
                </a:solidFill>
                <a:cs typeface="+mn-ea"/>
                <a:sym typeface="+mn-lt"/>
              </a:rPr>
              <a:t>/</a:t>
            </a:r>
            <a:r>
              <a:rPr lang="el-GR" altLang="zh-CN" sz="2000" dirty="0">
                <a:solidFill>
                  <a:schemeClr val="tx1">
                    <a:lumMod val="85000"/>
                    <a:lumOff val="15000"/>
                  </a:schemeClr>
                </a:solidFill>
                <a:cs typeface="+mn-ea"/>
                <a:sym typeface="+mn-lt"/>
              </a:rPr>
              <a:t> σ</a:t>
            </a:r>
            <a:r>
              <a:rPr lang="en-US" altLang="zh-CN" sz="2000" baseline="-25000" dirty="0">
                <a:solidFill>
                  <a:schemeClr val="tx1">
                    <a:lumMod val="85000"/>
                    <a:lumOff val="15000"/>
                  </a:schemeClr>
                </a:solidFill>
                <a:cs typeface="+mn-ea"/>
                <a:sym typeface="+mn-lt"/>
              </a:rPr>
              <a:t>V</a:t>
            </a:r>
            <a:endParaRPr lang="zh-CN" altLang="en-US" sz="2000" dirty="0">
              <a:solidFill>
                <a:schemeClr val="tx1">
                  <a:lumMod val="85000"/>
                  <a:lumOff val="15000"/>
                </a:schemeClr>
              </a:solidFill>
              <a:cs typeface="+mn-ea"/>
              <a:sym typeface="+mn-lt"/>
            </a:endParaRPr>
          </a:p>
        </p:txBody>
      </p:sp>
      <p:sp>
        <p:nvSpPr>
          <p:cNvPr id="16" name="椭圆 15"/>
          <p:cNvSpPr/>
          <p:nvPr/>
        </p:nvSpPr>
        <p:spPr>
          <a:xfrm>
            <a:off x="4831964" y="2305033"/>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5171726" y="3565500"/>
            <a:ext cx="4374916"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用户属性</a:t>
            </a:r>
            <a:r>
              <a:rPr lang="en-US" altLang="zh-CN" sz="2000" b="1" dirty="0">
                <a:solidFill>
                  <a:schemeClr val="tx1">
                    <a:lumMod val="85000"/>
                    <a:lumOff val="15000"/>
                  </a:schemeClr>
                </a:solidFill>
                <a:cs typeface="+mn-ea"/>
                <a:sym typeface="+mn-lt"/>
              </a:rPr>
              <a:t>U</a:t>
            </a:r>
            <a:r>
              <a:rPr lang="zh-CN" altLang="en-US" sz="2000" b="1" dirty="0">
                <a:solidFill>
                  <a:schemeClr val="tx1">
                    <a:lumMod val="85000"/>
                    <a:lumOff val="15000"/>
                  </a:schemeClr>
                </a:solidFill>
                <a:cs typeface="+mn-ea"/>
                <a:sym typeface="+mn-lt"/>
              </a:rPr>
              <a:t>和电影属性</a:t>
            </a:r>
            <a:r>
              <a:rPr lang="en-US" altLang="zh-CN" sz="2000" b="1" dirty="0">
                <a:solidFill>
                  <a:schemeClr val="tx1">
                    <a:lumMod val="85000"/>
                    <a:lumOff val="15000"/>
                  </a:schemeClr>
                </a:solidFill>
                <a:cs typeface="+mn-ea"/>
                <a:sym typeface="+mn-lt"/>
              </a:rPr>
              <a:t>V</a:t>
            </a:r>
            <a:r>
              <a:rPr lang="zh-CN" altLang="en-US" sz="2000" b="1" dirty="0">
                <a:solidFill>
                  <a:schemeClr val="tx1">
                    <a:lumMod val="85000"/>
                    <a:lumOff val="15000"/>
                  </a:schemeClr>
                </a:solidFill>
                <a:cs typeface="+mn-ea"/>
                <a:sym typeface="+mn-lt"/>
              </a:rPr>
              <a:t>均为高斯分布</a:t>
            </a:r>
          </a:p>
        </p:txBody>
      </p:sp>
      <p:sp>
        <p:nvSpPr>
          <p:cNvPr id="17" name="椭圆 16"/>
          <p:cNvSpPr/>
          <p:nvPr/>
        </p:nvSpPr>
        <p:spPr>
          <a:xfrm>
            <a:off x="4748218" y="3670194"/>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 name="图片 2"/>
          <p:cNvPicPr>
            <a:picLocks noChangeAspect="1"/>
          </p:cNvPicPr>
          <p:nvPr/>
        </p:nvPicPr>
        <p:blipFill rotWithShape="1">
          <a:blip r:embed="rId3"/>
          <a:srcRect r="4108"/>
          <a:stretch/>
        </p:blipFill>
        <p:spPr>
          <a:xfrm>
            <a:off x="396436" y="922956"/>
            <a:ext cx="3261164" cy="5362575"/>
          </a:xfrm>
          <a:prstGeom prst="rect">
            <a:avLst/>
          </a:prstGeom>
        </p:spPr>
      </p:pic>
      <p:sp>
        <p:nvSpPr>
          <p:cNvPr id="5" name="文本框 4"/>
          <p:cNvSpPr txBox="1"/>
          <p:nvPr/>
        </p:nvSpPr>
        <p:spPr>
          <a:xfrm>
            <a:off x="4937841" y="4402846"/>
            <a:ext cx="6262210" cy="2710294"/>
          </a:xfrm>
          <a:prstGeom prst="rect">
            <a:avLst/>
          </a:prstGeom>
          <a:noFill/>
        </p:spPr>
        <p:txBody>
          <a:bodyPr wrap="square" rtlCol="0">
            <a:spAutoFit/>
          </a:bodyPr>
          <a:lstStyle/>
          <a:p>
            <a:r>
              <a:rPr lang="en-US" altLang="zh-CN" dirty="0"/>
              <a:t>D</a:t>
            </a:r>
            <a:r>
              <a:rPr lang="zh-CN" altLang="en-US" dirty="0"/>
              <a:t>越大，模型越精确，但也容易过拟合。</a:t>
            </a:r>
            <a:r>
              <a:rPr lang="en-US" altLang="zh-CN" dirty="0"/>
              <a:t>D</a:t>
            </a:r>
            <a:r>
              <a:rPr lang="zh-CN" altLang="en-US" dirty="0"/>
              <a:t>应该个用户的打分数量相关：如果用户看过的电影多，则可以用较多的特征来描述，可以使用较大的</a:t>
            </a:r>
            <a:r>
              <a:rPr lang="en-US" altLang="zh-CN" dirty="0"/>
              <a:t>D</a:t>
            </a:r>
            <a:r>
              <a:rPr lang="zh-CN" altLang="en-US" dirty="0"/>
              <a:t>。</a:t>
            </a:r>
            <a:endParaRPr lang="en-US" altLang="zh-CN" dirty="0"/>
          </a:p>
          <a:p>
            <a:endParaRPr lang="zh-CN" altLang="en-US" dirty="0"/>
          </a:p>
          <a:p>
            <a:r>
              <a:rPr lang="en-US" altLang="zh-CN" dirty="0"/>
              <a:t>σ</a:t>
            </a:r>
            <a:r>
              <a:rPr lang="zh-CN" altLang="en-US" dirty="0"/>
              <a:t>大说明观测噪声大，则第一个误差项不靠谱，</a:t>
            </a:r>
            <a:r>
              <a:rPr lang="en-US" altLang="zh-CN" dirty="0" err="1"/>
              <a:t>λU</a:t>
            </a:r>
            <a:r>
              <a:rPr lang="zh-CN" altLang="en-US" dirty="0"/>
              <a:t>较大，应较多依赖后两个正则项：要求系统参数</a:t>
            </a:r>
            <a:r>
              <a:rPr lang="en-US" altLang="zh-CN" dirty="0"/>
              <a:t>U,V</a:t>
            </a:r>
            <a:r>
              <a:rPr lang="zh-CN" altLang="en-US" dirty="0"/>
              <a:t>的绝对值较小；反之，</a:t>
            </a:r>
            <a:r>
              <a:rPr lang="en-US" altLang="zh-CN" dirty="0" err="1"/>
              <a:t>σU</a:t>
            </a:r>
            <a:r>
              <a:rPr lang="zh-CN" altLang="en-US" dirty="0"/>
              <a:t>大，说明系统参数本身方差大，</a:t>
            </a:r>
            <a:r>
              <a:rPr lang="en-US" altLang="zh-CN" dirty="0" err="1"/>
              <a:t>λU</a:t>
            </a:r>
            <a:r>
              <a:rPr lang="zh-CN" altLang="en-US" dirty="0"/>
              <a:t>较小，允许</a:t>
            </a:r>
            <a:r>
              <a:rPr lang="en-US" altLang="zh-CN" dirty="0"/>
              <a:t>U,V</a:t>
            </a:r>
            <a:r>
              <a:rPr lang="zh-CN" altLang="en-US" dirty="0"/>
              <a:t>的绝对值较大</a:t>
            </a: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130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en-US" altLang="zh-CN" b="1" dirty="0">
                <a:solidFill>
                  <a:schemeClr val="accent1"/>
                </a:solidFill>
                <a:cs typeface="+mn-ea"/>
                <a:sym typeface="+mn-lt"/>
              </a:rPr>
              <a:t>Part Three </a:t>
            </a:r>
            <a:r>
              <a:rPr lang="en-US" altLang="zh-CN" b="1" dirty="0">
                <a:cs typeface="+mn-ea"/>
                <a:sym typeface="+mn-lt"/>
              </a:rPr>
              <a:t>PMF</a:t>
            </a:r>
          </a:p>
          <a:p>
            <a:endParaRPr lang="zh-CN" altLang="en-US" b="1" dirty="0">
              <a:cs typeface="+mn-ea"/>
              <a:sym typeface="+mn-lt"/>
            </a:endParaRPr>
          </a:p>
        </p:txBody>
      </p:sp>
      <p:sp>
        <p:nvSpPr>
          <p:cNvPr id="12" name="矩形 11"/>
          <p:cNvSpPr/>
          <p:nvPr/>
        </p:nvSpPr>
        <p:spPr>
          <a:xfrm>
            <a:off x="7231758" y="1313086"/>
            <a:ext cx="3760965" cy="707886"/>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观测噪声</a:t>
            </a:r>
            <a:r>
              <a:rPr lang="en-US" altLang="zh-CN" sz="2000" b="1" dirty="0">
                <a:solidFill>
                  <a:schemeClr val="tx1">
                    <a:lumMod val="85000"/>
                    <a:lumOff val="15000"/>
                  </a:schemeClr>
                </a:solidFill>
                <a:cs typeface="+mn-ea"/>
                <a:sym typeface="+mn-lt"/>
              </a:rPr>
              <a:t>(</a:t>
            </a:r>
            <a:r>
              <a:rPr lang="zh-CN" altLang="en-US" sz="2000" b="1" dirty="0">
                <a:solidFill>
                  <a:schemeClr val="tx1">
                    <a:lumMod val="85000"/>
                    <a:lumOff val="15000"/>
                  </a:schemeClr>
                </a:solidFill>
                <a:cs typeface="+mn-ea"/>
                <a:sym typeface="+mn-lt"/>
              </a:rPr>
              <a:t>观测评分矩阵</a:t>
            </a:r>
            <a:r>
              <a:rPr lang="en-US" altLang="zh-CN" sz="2000" b="1" dirty="0">
                <a:solidFill>
                  <a:schemeClr val="tx1">
                    <a:lumMod val="85000"/>
                    <a:lumOff val="15000"/>
                  </a:schemeClr>
                </a:solidFill>
                <a:cs typeface="+mn-ea"/>
                <a:sym typeface="+mn-lt"/>
              </a:rPr>
              <a:t>R</a:t>
            </a:r>
            <a:r>
              <a:rPr lang="zh-CN" altLang="en-US" sz="2000" b="1" dirty="0">
                <a:solidFill>
                  <a:schemeClr val="tx1">
                    <a:lumMod val="85000"/>
                    <a:lumOff val="15000"/>
                  </a:schemeClr>
                </a:solidFill>
                <a:cs typeface="+mn-ea"/>
                <a:sym typeface="+mn-lt"/>
              </a:rPr>
              <a:t>和</a:t>
            </a:r>
            <a:endParaRPr lang="en-US" altLang="zh-CN" sz="2000" b="1" dirty="0">
              <a:solidFill>
                <a:schemeClr val="tx1">
                  <a:lumMod val="85000"/>
                  <a:lumOff val="15000"/>
                </a:schemeClr>
              </a:solidFill>
              <a:cs typeface="+mn-ea"/>
              <a:sym typeface="+mn-lt"/>
            </a:endParaRPr>
          </a:p>
          <a:p>
            <a:pPr algn="ctr" defTabSz="609585"/>
            <a:r>
              <a:rPr lang="zh-CN" altLang="en-US" sz="2000" b="1" dirty="0">
                <a:solidFill>
                  <a:schemeClr val="tx1">
                    <a:lumMod val="85000"/>
                    <a:lumOff val="15000"/>
                  </a:schemeClr>
                </a:solidFill>
                <a:cs typeface="+mn-ea"/>
                <a:sym typeface="+mn-lt"/>
              </a:rPr>
              <a:t>近似评分矩阵之差  </a:t>
            </a:r>
            <a:r>
              <a:rPr lang="en-US" altLang="zh-CN" sz="2000" b="1" dirty="0">
                <a:solidFill>
                  <a:schemeClr val="tx1">
                    <a:lumMod val="85000"/>
                    <a:lumOff val="15000"/>
                  </a:schemeClr>
                </a:solidFill>
                <a:cs typeface="+mn-ea"/>
                <a:sym typeface="+mn-lt"/>
              </a:rPr>
              <a:t>)</a:t>
            </a:r>
            <a:r>
              <a:rPr lang="zh-CN" altLang="en-US" sz="2000" b="1" dirty="0">
                <a:solidFill>
                  <a:schemeClr val="tx1">
                    <a:lumMod val="85000"/>
                    <a:lumOff val="15000"/>
                  </a:schemeClr>
                </a:solidFill>
                <a:cs typeface="+mn-ea"/>
                <a:sym typeface="+mn-lt"/>
              </a:rPr>
              <a:t>为高斯分布</a:t>
            </a:r>
          </a:p>
        </p:txBody>
      </p:sp>
      <p:sp>
        <p:nvSpPr>
          <p:cNvPr id="16" name="椭圆 15"/>
          <p:cNvSpPr/>
          <p:nvPr/>
        </p:nvSpPr>
        <p:spPr>
          <a:xfrm>
            <a:off x="6798646" y="1777101"/>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7123193" y="4602901"/>
            <a:ext cx="4374916"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用户属性</a:t>
            </a:r>
            <a:r>
              <a:rPr lang="en-US" altLang="zh-CN" sz="2000" b="1" dirty="0">
                <a:solidFill>
                  <a:schemeClr val="tx1">
                    <a:lumMod val="85000"/>
                    <a:lumOff val="15000"/>
                  </a:schemeClr>
                </a:solidFill>
                <a:cs typeface="+mn-ea"/>
                <a:sym typeface="+mn-lt"/>
              </a:rPr>
              <a:t>U</a:t>
            </a:r>
            <a:r>
              <a:rPr lang="zh-CN" altLang="en-US" sz="2000" b="1" dirty="0">
                <a:solidFill>
                  <a:schemeClr val="tx1">
                    <a:lumMod val="85000"/>
                    <a:lumOff val="15000"/>
                  </a:schemeClr>
                </a:solidFill>
                <a:cs typeface="+mn-ea"/>
                <a:sym typeface="+mn-lt"/>
              </a:rPr>
              <a:t>和电影属性</a:t>
            </a:r>
            <a:r>
              <a:rPr lang="en-US" altLang="zh-CN" sz="2000" b="1" dirty="0">
                <a:solidFill>
                  <a:schemeClr val="tx1">
                    <a:lumMod val="85000"/>
                    <a:lumOff val="15000"/>
                  </a:schemeClr>
                </a:solidFill>
                <a:cs typeface="+mn-ea"/>
                <a:sym typeface="+mn-lt"/>
              </a:rPr>
              <a:t>V</a:t>
            </a:r>
            <a:r>
              <a:rPr lang="zh-CN" altLang="en-US" sz="2000" b="1" dirty="0">
                <a:solidFill>
                  <a:schemeClr val="tx1">
                    <a:lumMod val="85000"/>
                    <a:lumOff val="15000"/>
                  </a:schemeClr>
                </a:solidFill>
                <a:cs typeface="+mn-ea"/>
                <a:sym typeface="+mn-lt"/>
              </a:rPr>
              <a:t>均为高斯分布</a:t>
            </a:r>
          </a:p>
        </p:txBody>
      </p:sp>
      <p:sp>
        <p:nvSpPr>
          <p:cNvPr id="17" name="椭圆 16"/>
          <p:cNvSpPr/>
          <p:nvPr/>
        </p:nvSpPr>
        <p:spPr>
          <a:xfrm>
            <a:off x="6798646" y="4697079"/>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a:stretch>
            <a:fillRect/>
          </a:stretch>
        </p:blipFill>
        <p:spPr>
          <a:xfrm>
            <a:off x="833966" y="1029861"/>
            <a:ext cx="4572000" cy="5362575"/>
          </a:xfrm>
          <a:prstGeom prst="rect">
            <a:avLst/>
          </a:prstGeom>
        </p:spPr>
      </p:pic>
      <p:graphicFrame>
        <p:nvGraphicFramePr>
          <p:cNvPr id="8" name="对象 7"/>
          <p:cNvGraphicFramePr>
            <a:graphicFrameLocks noChangeAspect="1"/>
          </p:cNvGraphicFramePr>
          <p:nvPr>
            <p:extLst/>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5126" name="公式" r:id="rId5" imgW="126720" imgH="215640" progId="Equation.3">
                  <p:embed/>
                </p:oleObj>
              </mc:Choice>
              <mc:Fallback>
                <p:oleObj name="公式" r:id="rId5" imgW="126720" imgH="215640" progId="Equation.3">
                  <p:embed/>
                  <p:pic>
                    <p:nvPicPr>
                      <p:cNvPr id="8" name="对象 7"/>
                      <p:cNvPicPr/>
                      <p:nvPr/>
                    </p:nvPicPr>
                    <p:blipFill>
                      <a:blip r:embed="rId6"/>
                      <a:stretch>
                        <a:fillRect/>
                      </a:stretch>
                    </p:blipFill>
                    <p:spPr>
                      <a:xfrm>
                        <a:off x="6032500" y="3319463"/>
                        <a:ext cx="127000" cy="215900"/>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335156" y="1539636"/>
          <a:ext cx="328890" cy="449530"/>
        </p:xfrm>
        <a:graphic>
          <a:graphicData uri="http://schemas.openxmlformats.org/presentationml/2006/ole">
            <mc:AlternateContent xmlns:mc="http://schemas.openxmlformats.org/markup-compatibility/2006">
              <mc:Choice xmlns:v="urn:schemas-microsoft-com:vml" Requires="v">
                <p:oleObj spid="_x0000_s5127" name="公式" r:id="rId7" imgW="126720" imgH="291960" progId="Equation.3">
                  <p:embed/>
                </p:oleObj>
              </mc:Choice>
              <mc:Fallback>
                <p:oleObj name="公式" r:id="rId7" imgW="126720" imgH="291960" progId="Equation.3">
                  <p:embed/>
                  <p:pic>
                    <p:nvPicPr>
                      <p:cNvPr id="9" name="对象 8"/>
                      <p:cNvPicPr/>
                      <p:nvPr/>
                    </p:nvPicPr>
                    <p:blipFill>
                      <a:blip r:embed="rId8"/>
                      <a:stretch>
                        <a:fillRect/>
                      </a:stretch>
                    </p:blipFill>
                    <p:spPr>
                      <a:xfrm>
                        <a:off x="9335156" y="1539636"/>
                        <a:ext cx="328890" cy="449530"/>
                      </a:xfrm>
                      <a:prstGeom prst="rect">
                        <a:avLst/>
                      </a:prstGeom>
                    </p:spPr>
                  </p:pic>
                </p:oleObj>
              </mc:Fallback>
            </mc:AlternateContent>
          </a:graphicData>
        </a:graphic>
      </p:graphicFrame>
      <p:pic>
        <p:nvPicPr>
          <p:cNvPr id="10" name="图片 9"/>
          <p:cNvPicPr>
            <a:picLocks noChangeAspect="1"/>
          </p:cNvPicPr>
          <p:nvPr/>
        </p:nvPicPr>
        <p:blipFill>
          <a:blip r:embed="rId9"/>
          <a:stretch>
            <a:fillRect/>
          </a:stretch>
        </p:blipFill>
        <p:spPr>
          <a:xfrm>
            <a:off x="6904523" y="2287528"/>
            <a:ext cx="4593586" cy="881079"/>
          </a:xfrm>
          <a:prstGeom prst="rect">
            <a:avLst/>
          </a:prstGeom>
        </p:spPr>
      </p:pic>
      <p:pic>
        <p:nvPicPr>
          <p:cNvPr id="19" name="图片 18"/>
          <p:cNvPicPr>
            <a:picLocks noChangeAspect="1"/>
          </p:cNvPicPr>
          <p:nvPr/>
        </p:nvPicPr>
        <p:blipFill>
          <a:blip r:embed="rId10"/>
          <a:stretch>
            <a:fillRect/>
          </a:stretch>
        </p:blipFill>
        <p:spPr>
          <a:xfrm>
            <a:off x="6032500" y="5202472"/>
            <a:ext cx="5834156" cy="755662"/>
          </a:xfrm>
          <a:prstGeom prst="rect">
            <a:avLst/>
          </a:prstGeom>
        </p:spPr>
      </p:pic>
      <p:sp>
        <p:nvSpPr>
          <p:cNvPr id="22" name="矩形 21"/>
          <p:cNvSpPr/>
          <p:nvPr/>
        </p:nvSpPr>
        <p:spPr>
          <a:xfrm>
            <a:off x="6291435" y="3259726"/>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a:t>
            </a:r>
            <a:r>
              <a:rPr lang="el-GR" altLang="zh-CN" sz="1400" dirty="0">
                <a:solidFill>
                  <a:schemeClr val="tx1">
                    <a:lumMod val="85000"/>
                    <a:lumOff val="15000"/>
                  </a:schemeClr>
                </a:solidFill>
                <a:cs typeface="+mn-ea"/>
                <a:sym typeface="+mn-lt"/>
              </a:rPr>
              <a:t>σ</a:t>
            </a:r>
            <a:r>
              <a:rPr lang="zh-CN" altLang="en-US" sz="1400" dirty="0">
                <a:solidFill>
                  <a:schemeClr val="tx1">
                    <a:lumMod val="85000"/>
                    <a:lumOff val="15000"/>
                  </a:schemeClr>
                </a:solidFill>
                <a:cs typeface="+mn-ea"/>
                <a:sym typeface="+mn-lt"/>
              </a:rPr>
              <a:t>是观测噪声的方差，人工设定</a:t>
            </a:r>
          </a:p>
        </p:txBody>
      </p:sp>
      <p:sp>
        <p:nvSpPr>
          <p:cNvPr id="24" name="矩形 23"/>
          <p:cNvSpPr/>
          <p:nvPr/>
        </p:nvSpPr>
        <p:spPr>
          <a:xfrm>
            <a:off x="6400293" y="6184355"/>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a:t>
            </a:r>
            <a:r>
              <a:rPr lang="el-GR" altLang="zh-CN" sz="1400" dirty="0">
                <a:solidFill>
                  <a:schemeClr val="tx1">
                    <a:lumMod val="85000"/>
                    <a:lumOff val="15000"/>
                  </a:schemeClr>
                </a:solidFill>
                <a:cs typeface="+mn-ea"/>
                <a:sym typeface="+mn-lt"/>
              </a:rPr>
              <a:t>σ</a:t>
            </a:r>
            <a:r>
              <a:rPr lang="en-US" altLang="zh-CN" sz="1400" baseline="-25000" dirty="0">
                <a:solidFill>
                  <a:schemeClr val="tx1">
                    <a:lumMod val="85000"/>
                    <a:lumOff val="15000"/>
                  </a:schemeClr>
                </a:solidFill>
                <a:cs typeface="+mn-ea"/>
                <a:sym typeface="+mn-lt"/>
              </a:rPr>
              <a:t>U</a:t>
            </a:r>
            <a:r>
              <a:rPr lang="en-US" altLang="zh-CN" sz="1400" dirty="0">
                <a:solidFill>
                  <a:schemeClr val="tx1">
                    <a:lumMod val="85000"/>
                    <a:lumOff val="15000"/>
                  </a:schemeClr>
                </a:solidFill>
                <a:cs typeface="+mn-ea"/>
                <a:sym typeface="+mn-lt"/>
              </a:rPr>
              <a:t>,</a:t>
            </a:r>
            <a:r>
              <a:rPr lang="el-GR" altLang="zh-CN" sz="1400" dirty="0">
                <a:solidFill>
                  <a:schemeClr val="tx1">
                    <a:lumMod val="85000"/>
                    <a:lumOff val="15000"/>
                  </a:schemeClr>
                </a:solidFill>
                <a:cs typeface="+mn-ea"/>
                <a:sym typeface="+mn-lt"/>
              </a:rPr>
              <a:t> σ</a:t>
            </a:r>
            <a:r>
              <a:rPr lang="en-US" altLang="zh-CN" sz="1400" baseline="-25000" dirty="0">
                <a:solidFill>
                  <a:schemeClr val="tx1">
                    <a:lumMod val="85000"/>
                    <a:lumOff val="15000"/>
                  </a:schemeClr>
                </a:solidFill>
                <a:cs typeface="+mn-ea"/>
                <a:sym typeface="+mn-lt"/>
              </a:rPr>
              <a:t>V</a:t>
            </a:r>
            <a:r>
              <a:rPr lang="zh-CN" altLang="en-US" sz="1400" dirty="0">
                <a:solidFill>
                  <a:schemeClr val="tx1">
                    <a:lumMod val="85000"/>
                    <a:lumOff val="15000"/>
                  </a:schemeClr>
                </a:solidFill>
                <a:cs typeface="+mn-ea"/>
                <a:sym typeface="+mn-lt"/>
              </a:rPr>
              <a:t>是先验噪声的方差，人工设定</a:t>
            </a:r>
          </a:p>
        </p:txBody>
      </p:sp>
    </p:spTree>
    <p:extLst>
      <p:ext uri="{BB962C8B-B14F-4D97-AF65-F5344CB8AC3E}">
        <p14:creationId xmlns:p14="http://schemas.microsoft.com/office/powerpoint/2010/main" val="367636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Constrained PMF</a:t>
            </a:r>
            <a:endParaRPr lang="zh-CN" altLang="en-US" b="1" dirty="0">
              <a:cs typeface="+mn-ea"/>
              <a:sym typeface="+mn-lt"/>
            </a:endParaRPr>
          </a:p>
        </p:txBody>
      </p:sp>
      <p:grpSp>
        <p:nvGrpSpPr>
          <p:cNvPr id="10" name="组合 9"/>
          <p:cNvGrpSpPr/>
          <p:nvPr/>
        </p:nvGrpSpPr>
        <p:grpSpPr>
          <a:xfrm>
            <a:off x="655513" y="1403921"/>
            <a:ext cx="4017434" cy="2811686"/>
            <a:chOff x="8811121" y="1366253"/>
            <a:chExt cx="4017434" cy="2811686"/>
          </a:xfrm>
        </p:grpSpPr>
        <p:sp>
          <p:nvSpPr>
            <p:cNvPr id="27" name="矩形 26"/>
            <p:cNvSpPr/>
            <p:nvPr/>
          </p:nvSpPr>
          <p:spPr>
            <a:xfrm>
              <a:off x="8811121" y="1366253"/>
              <a:ext cx="4017434" cy="28116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0" name="Picture 6"/>
            <p:cNvPicPr>
              <a:picLocks noChangeAspect="1" noChangeArrowheads="1"/>
            </p:cNvPicPr>
            <p:nvPr/>
          </p:nvPicPr>
          <p:blipFill>
            <a:blip r:embed="rId3"/>
            <a:stretch>
              <a:fillRect/>
            </a:stretch>
          </p:blipFill>
          <p:spPr bwMode="auto">
            <a:xfrm>
              <a:off x="9025183" y="1502836"/>
              <a:ext cx="3624919" cy="249434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内容占位符 2"/>
          <p:cNvSpPr txBox="1">
            <a:spLocks/>
          </p:cNvSpPr>
          <p:nvPr/>
        </p:nvSpPr>
        <p:spPr>
          <a:xfrm>
            <a:off x="623505" y="703115"/>
            <a:ext cx="3614344"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限制性概率矩阵分解</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内容占位符 2"/>
          <p:cNvSpPr txBox="1">
            <a:spLocks/>
          </p:cNvSpPr>
          <p:nvPr/>
        </p:nvSpPr>
        <p:spPr>
          <a:xfrm>
            <a:off x="5112705" y="695030"/>
            <a:ext cx="6191940" cy="291390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用户是否对某部电影打过分这个信息本身就能一定程度上说明用户属性</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内容占位符 2"/>
          <p:cNvSpPr txBox="1">
            <a:spLocks/>
          </p:cNvSpPr>
          <p:nvPr/>
        </p:nvSpPr>
        <p:spPr>
          <a:xfrm>
            <a:off x="5112705" y="1723386"/>
            <a:ext cx="7079295"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M x D</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表示电影对用户的影响。如果用户看过第</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部电影，则用户应该具有属性</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W</a:t>
            </a:r>
            <a:r>
              <a:rPr lang="en-US" altLang="zh-CN" sz="2000" baseline="-25000" dirty="0" err="1">
                <a:latin typeface="Times New Roman" panose="02020603050405020304" pitchFamily="18" charset="0"/>
                <a:ea typeface="黑体" panose="02010609060101010101" pitchFamily="49" charset="-122"/>
                <a:cs typeface="Times New Roman" panose="02020603050405020304" pitchFamily="18" charset="0"/>
              </a:rPr>
              <a:t>k</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6" name="图片 5"/>
          <p:cNvPicPr>
            <a:picLocks noChangeAspect="1"/>
          </p:cNvPicPr>
          <p:nvPr/>
        </p:nvPicPr>
        <p:blipFill>
          <a:blip r:embed="rId4"/>
          <a:stretch>
            <a:fillRect/>
          </a:stretch>
        </p:blipFill>
        <p:spPr>
          <a:xfrm>
            <a:off x="6661917" y="2682646"/>
            <a:ext cx="3093515" cy="921146"/>
          </a:xfrm>
          <a:prstGeom prst="rect">
            <a:avLst/>
          </a:prstGeom>
        </p:spPr>
      </p:pic>
      <p:sp>
        <p:nvSpPr>
          <p:cNvPr id="16" name="矩形 15"/>
          <p:cNvSpPr/>
          <p:nvPr/>
        </p:nvSpPr>
        <p:spPr>
          <a:xfrm>
            <a:off x="5663036" y="3627711"/>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en-US" altLang="zh-CN" sz="1400" dirty="0">
                <a:solidFill>
                  <a:schemeClr val="tx1">
                    <a:lumMod val="85000"/>
                    <a:lumOff val="15000"/>
                  </a:schemeClr>
                </a:solidFill>
                <a:cs typeface="+mn-ea"/>
                <a:sym typeface="+mn-lt"/>
              </a:rPr>
              <a:t>Y</a:t>
            </a:r>
            <a:r>
              <a:rPr lang="en-US" altLang="zh-CN" sz="1400" baseline="-25000" dirty="0">
                <a:solidFill>
                  <a:schemeClr val="tx1">
                    <a:lumMod val="85000"/>
                    <a:lumOff val="15000"/>
                  </a:schemeClr>
                </a:solidFill>
                <a:cs typeface="+mn-ea"/>
                <a:sym typeface="+mn-lt"/>
              </a:rPr>
              <a:t>i</a:t>
            </a:r>
            <a:r>
              <a:rPr lang="zh-CN" altLang="en-US" sz="1400" dirty="0">
                <a:solidFill>
                  <a:schemeClr val="tx1">
                    <a:lumMod val="85000"/>
                    <a:lumOff val="15000"/>
                  </a:schemeClr>
                </a:solidFill>
                <a:cs typeface="+mn-ea"/>
                <a:sym typeface="+mn-lt"/>
              </a:rPr>
              <a:t>是与之前相同的高斯部分，</a:t>
            </a:r>
            <a:r>
              <a:rPr lang="en-US" altLang="zh-CN" sz="1400" dirty="0">
                <a:solidFill>
                  <a:schemeClr val="tx1">
                    <a:lumMod val="85000"/>
                    <a:lumOff val="15000"/>
                  </a:schemeClr>
                </a:solidFill>
                <a:cs typeface="+mn-ea"/>
                <a:sym typeface="+mn-lt"/>
              </a:rPr>
              <a:t>I</a:t>
            </a:r>
            <a:r>
              <a:rPr lang="en-US" altLang="zh-CN" sz="1400" baseline="-25000" dirty="0">
                <a:solidFill>
                  <a:schemeClr val="tx1">
                    <a:lumMod val="85000"/>
                    <a:lumOff val="15000"/>
                  </a:schemeClr>
                </a:solidFill>
                <a:cs typeface="+mn-ea"/>
                <a:sym typeface="+mn-lt"/>
              </a:rPr>
              <a:t>i</a:t>
            </a:r>
            <a:r>
              <a:rPr lang="zh-CN" altLang="en-US" sz="1400" dirty="0">
                <a:solidFill>
                  <a:schemeClr val="tx1">
                    <a:lumMod val="85000"/>
                    <a:lumOff val="15000"/>
                  </a:schemeClr>
                </a:solidFill>
                <a:cs typeface="+mn-ea"/>
                <a:sym typeface="+mn-lt"/>
              </a:rPr>
              <a:t>是用户是否看过第</a:t>
            </a:r>
            <a:r>
              <a:rPr lang="en-US" altLang="zh-CN" sz="1400" dirty="0" err="1">
                <a:solidFill>
                  <a:schemeClr val="tx1">
                    <a:lumMod val="85000"/>
                    <a:lumOff val="15000"/>
                  </a:schemeClr>
                </a:solidFill>
                <a:cs typeface="+mn-ea"/>
                <a:sym typeface="+mn-lt"/>
              </a:rPr>
              <a:t>i</a:t>
            </a:r>
            <a:r>
              <a:rPr lang="zh-CN" altLang="en-US" sz="1400" dirty="0">
                <a:solidFill>
                  <a:schemeClr val="tx1">
                    <a:lumMod val="85000"/>
                    <a:lumOff val="15000"/>
                  </a:schemeClr>
                </a:solidFill>
                <a:cs typeface="+mn-ea"/>
                <a:sym typeface="+mn-lt"/>
              </a:rPr>
              <a:t>部电影的指示矩阵</a:t>
            </a:r>
          </a:p>
        </p:txBody>
      </p:sp>
      <p:sp>
        <p:nvSpPr>
          <p:cNvPr id="17" name="内容占位符 2"/>
          <p:cNvSpPr txBox="1">
            <a:spLocks/>
          </p:cNvSpPr>
          <p:nvPr/>
        </p:nvSpPr>
        <p:spPr>
          <a:xfrm>
            <a:off x="413945" y="4150738"/>
            <a:ext cx="10978195"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在已知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的情况下，依然利用条件概率公式</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7" name="图片 6"/>
          <p:cNvPicPr>
            <a:picLocks noChangeAspect="1"/>
          </p:cNvPicPr>
          <p:nvPr/>
        </p:nvPicPr>
        <p:blipFill>
          <a:blip r:embed="rId5"/>
          <a:stretch>
            <a:fillRect/>
          </a:stretch>
        </p:blipFill>
        <p:spPr>
          <a:xfrm>
            <a:off x="414297" y="4664582"/>
            <a:ext cx="5936295" cy="634792"/>
          </a:xfrm>
          <a:prstGeom prst="rect">
            <a:avLst/>
          </a:prstGeom>
        </p:spPr>
      </p:pic>
      <p:sp>
        <p:nvSpPr>
          <p:cNvPr id="19" name="矩形 18"/>
          <p:cNvSpPr/>
          <p:nvPr/>
        </p:nvSpPr>
        <p:spPr>
          <a:xfrm>
            <a:off x="5009512" y="5299374"/>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其中潜在相似限制性矩阵</a:t>
            </a:r>
            <a:r>
              <a:rPr lang="en-US" altLang="zh-CN" sz="1400" dirty="0">
                <a:solidFill>
                  <a:schemeClr val="tx1">
                    <a:lumMod val="85000"/>
                    <a:lumOff val="15000"/>
                  </a:schemeClr>
                </a:solidFill>
                <a:cs typeface="+mn-ea"/>
                <a:sym typeface="+mn-lt"/>
              </a:rPr>
              <a:t>W</a:t>
            </a:r>
            <a:r>
              <a:rPr lang="zh-CN" altLang="en-US" sz="1400" dirty="0">
                <a:solidFill>
                  <a:schemeClr val="tx1">
                    <a:lumMod val="85000"/>
                    <a:lumOff val="15000"/>
                  </a:schemeClr>
                </a:solidFill>
                <a:cs typeface="+mn-ea"/>
                <a:sym typeface="+mn-lt"/>
              </a:rPr>
              <a:t>也是</a:t>
            </a:r>
            <a:r>
              <a:rPr lang="en-US" altLang="zh-CN" sz="1400" dirty="0">
                <a:solidFill>
                  <a:schemeClr val="tx1">
                    <a:lumMod val="85000"/>
                    <a:lumOff val="15000"/>
                  </a:schemeClr>
                </a:solidFill>
                <a:cs typeface="+mn-ea"/>
                <a:sym typeface="+mn-lt"/>
              </a:rPr>
              <a:t>0</a:t>
            </a:r>
            <a:r>
              <a:rPr lang="zh-CN" altLang="en-US" sz="1400" dirty="0">
                <a:solidFill>
                  <a:schemeClr val="tx1">
                    <a:lumMod val="85000"/>
                    <a:lumOff val="15000"/>
                  </a:schemeClr>
                </a:solidFill>
                <a:cs typeface="+mn-ea"/>
                <a:sym typeface="+mn-lt"/>
              </a:rPr>
              <a:t>均值高斯分布：</a:t>
            </a:r>
          </a:p>
        </p:txBody>
      </p:sp>
      <p:pic>
        <p:nvPicPr>
          <p:cNvPr id="8" name="图片 7"/>
          <p:cNvPicPr>
            <a:picLocks noChangeAspect="1"/>
          </p:cNvPicPr>
          <p:nvPr/>
        </p:nvPicPr>
        <p:blipFill>
          <a:blip r:embed="rId6"/>
          <a:stretch>
            <a:fillRect/>
          </a:stretch>
        </p:blipFill>
        <p:spPr>
          <a:xfrm>
            <a:off x="9060351" y="5219648"/>
            <a:ext cx="2572850" cy="606219"/>
          </a:xfrm>
          <a:prstGeom prst="rect">
            <a:avLst/>
          </a:prstGeom>
        </p:spPr>
      </p:pic>
      <p:pic>
        <p:nvPicPr>
          <p:cNvPr id="9" name="图片 8"/>
          <p:cNvPicPr>
            <a:picLocks noChangeAspect="1"/>
          </p:cNvPicPr>
          <p:nvPr/>
        </p:nvPicPr>
        <p:blipFill>
          <a:blip r:embed="rId7"/>
          <a:stretch>
            <a:fillRect/>
          </a:stretch>
        </p:blipFill>
        <p:spPr>
          <a:xfrm>
            <a:off x="582612" y="5811044"/>
            <a:ext cx="4752381" cy="647619"/>
          </a:xfrm>
          <a:prstGeom prst="rect">
            <a:avLst/>
          </a:prstGeom>
        </p:spPr>
      </p:pic>
      <p:pic>
        <p:nvPicPr>
          <p:cNvPr id="12" name="图片 11"/>
          <p:cNvPicPr>
            <a:picLocks noChangeAspect="1"/>
          </p:cNvPicPr>
          <p:nvPr/>
        </p:nvPicPr>
        <p:blipFill>
          <a:blip r:embed="rId8"/>
          <a:stretch>
            <a:fillRect/>
          </a:stretch>
        </p:blipFill>
        <p:spPr>
          <a:xfrm>
            <a:off x="5342297" y="5801442"/>
            <a:ext cx="4942857" cy="714286"/>
          </a:xfrm>
          <a:prstGeom prst="rect">
            <a:avLst/>
          </a:prstGeom>
        </p:spPr>
      </p:pic>
    </p:spTree>
    <p:extLst>
      <p:ext uri="{BB962C8B-B14F-4D97-AF65-F5344CB8AC3E}">
        <p14:creationId xmlns:p14="http://schemas.microsoft.com/office/powerpoint/2010/main" val="143910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Four </a:t>
            </a:r>
            <a:r>
              <a:rPr lang="zh-CN" altLang="en-US" b="1" dirty="0">
                <a:cs typeface="+mn-ea"/>
                <a:sym typeface="+mn-lt"/>
              </a:rPr>
              <a:t>试验结果</a:t>
            </a:r>
          </a:p>
        </p:txBody>
      </p:sp>
      <p:cxnSp>
        <p:nvCxnSpPr>
          <p:cNvPr id="40" name="直接连接符 39"/>
          <p:cNvCxnSpPr/>
          <p:nvPr/>
        </p:nvCxnSpPr>
        <p:spPr>
          <a:xfrm>
            <a:off x="833967" y="4588933"/>
            <a:ext cx="10341186" cy="0"/>
          </a:xfrm>
          <a:prstGeom prst="line">
            <a:avLst/>
          </a:prstGeom>
          <a:ln>
            <a:solidFill>
              <a:schemeClr val="tx1">
                <a:lumMod val="75000"/>
                <a:lumOff val="2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67998" y="4709282"/>
            <a:ext cx="8292798" cy="400110"/>
          </a:xfrm>
          <a:prstGeom prst="rect">
            <a:avLst/>
          </a:prstGeom>
        </p:spPr>
        <p:txBody>
          <a:bodyPr wrap="square">
            <a:spAutoFit/>
          </a:bodyPr>
          <a:lstStyle/>
          <a:p>
            <a:pPr algn="ctr" defTabSz="609585"/>
            <a:r>
              <a:rPr lang="en-US" altLang="zh-CN" sz="2000" b="1" dirty="0">
                <a:solidFill>
                  <a:schemeClr val="tx1">
                    <a:lumMod val="85000"/>
                    <a:lumOff val="15000"/>
                  </a:schemeClr>
                </a:solidFill>
                <a:cs typeface="+mn-ea"/>
                <a:sym typeface="+mn-lt"/>
              </a:rPr>
              <a:t>PMF </a:t>
            </a:r>
            <a:r>
              <a:rPr lang="zh-CN" altLang="en-US" sz="2000" b="1" dirty="0">
                <a:solidFill>
                  <a:schemeClr val="tx1">
                    <a:lumMod val="85000"/>
                    <a:lumOff val="15000"/>
                  </a:schemeClr>
                </a:solidFill>
                <a:cs typeface="+mn-ea"/>
                <a:sym typeface="+mn-lt"/>
              </a:rPr>
              <a:t>基于</a:t>
            </a:r>
            <a:r>
              <a:rPr lang="en-US" altLang="zh-CN" sz="2000" b="1" dirty="0" err="1">
                <a:solidFill>
                  <a:schemeClr val="tx1">
                    <a:lumMod val="85000"/>
                    <a:lumOff val="15000"/>
                  </a:schemeClr>
                </a:solidFill>
                <a:cs typeface="+mn-ea"/>
                <a:sym typeface="+mn-lt"/>
              </a:rPr>
              <a:t>MovieLens</a:t>
            </a:r>
            <a:r>
              <a:rPr lang="en-US" altLang="zh-CN" sz="2000" b="1" dirty="0">
                <a:solidFill>
                  <a:schemeClr val="tx1">
                    <a:lumMod val="85000"/>
                    <a:lumOff val="15000"/>
                  </a:schemeClr>
                </a:solidFill>
                <a:cs typeface="+mn-ea"/>
                <a:sym typeface="+mn-lt"/>
              </a:rPr>
              <a:t> 100k</a:t>
            </a:r>
            <a:r>
              <a:rPr lang="zh-CN" altLang="en-US" sz="2000" b="1" dirty="0">
                <a:solidFill>
                  <a:schemeClr val="tx1">
                    <a:lumMod val="85000"/>
                    <a:lumOff val="15000"/>
                  </a:schemeClr>
                </a:solidFill>
                <a:cs typeface="+mn-ea"/>
                <a:sym typeface="+mn-lt"/>
              </a:rPr>
              <a:t>数据试验运行结果</a:t>
            </a:r>
          </a:p>
        </p:txBody>
      </p:sp>
      <p:sp>
        <p:nvSpPr>
          <p:cNvPr id="68" name="矩形 67"/>
          <p:cNvSpPr/>
          <p:nvPr/>
        </p:nvSpPr>
        <p:spPr>
          <a:xfrm>
            <a:off x="1153251" y="5049503"/>
            <a:ext cx="10021902" cy="372410"/>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使用</a:t>
            </a:r>
            <a:r>
              <a:rPr lang="en-US" altLang="zh-CN" sz="1400" dirty="0" err="1">
                <a:solidFill>
                  <a:schemeClr val="tx1">
                    <a:lumMod val="85000"/>
                    <a:lumOff val="15000"/>
                  </a:schemeClr>
                </a:solidFill>
                <a:cs typeface="+mn-ea"/>
                <a:sym typeface="+mn-lt"/>
              </a:rPr>
              <a:t>MovieLens</a:t>
            </a:r>
            <a:r>
              <a:rPr lang="en-US" altLang="zh-CN" sz="1400" dirty="0">
                <a:solidFill>
                  <a:schemeClr val="tx1">
                    <a:lumMod val="85000"/>
                    <a:lumOff val="15000"/>
                  </a:schemeClr>
                </a:solidFill>
                <a:cs typeface="+mn-ea"/>
                <a:sym typeface="+mn-lt"/>
              </a:rPr>
              <a:t> 100k</a:t>
            </a:r>
            <a:r>
              <a:rPr lang="zh-CN" altLang="en-US" sz="1400" dirty="0">
                <a:solidFill>
                  <a:schemeClr val="tx1">
                    <a:lumMod val="85000"/>
                    <a:lumOff val="15000"/>
                  </a:schemeClr>
                </a:solidFill>
                <a:cs typeface="+mn-ea"/>
                <a:sym typeface="+mn-lt"/>
              </a:rPr>
              <a:t>数据集，</a:t>
            </a:r>
            <a:r>
              <a:rPr lang="el-GR" altLang="zh-CN" sz="1400" dirty="0">
                <a:solidFill>
                  <a:schemeClr val="tx1">
                    <a:lumMod val="85000"/>
                    <a:lumOff val="15000"/>
                  </a:schemeClr>
                </a:solidFill>
                <a:cs typeface="+mn-ea"/>
                <a:sym typeface="+mn-lt"/>
              </a:rPr>
              <a:t>λ</a:t>
            </a:r>
            <a:r>
              <a:rPr lang="en-US" altLang="zh-CN" sz="1400" dirty="0">
                <a:solidFill>
                  <a:schemeClr val="tx1">
                    <a:lumMod val="85000"/>
                    <a:lumOff val="15000"/>
                  </a:schemeClr>
                </a:solidFill>
                <a:cs typeface="+mn-ea"/>
                <a:sym typeface="+mn-lt"/>
              </a:rPr>
              <a:t>1=0.01</a:t>
            </a:r>
            <a:r>
              <a:rPr lang="zh-CN" altLang="en-US" sz="1400" dirty="0">
                <a:solidFill>
                  <a:schemeClr val="tx1">
                    <a:lumMod val="85000"/>
                    <a:lumOff val="15000"/>
                  </a:schemeClr>
                </a:solidFill>
                <a:cs typeface="+mn-ea"/>
                <a:sym typeface="+mn-lt"/>
              </a:rPr>
              <a:t>，</a:t>
            </a:r>
            <a:r>
              <a:rPr lang="el-GR" altLang="zh-CN" sz="1400" dirty="0">
                <a:solidFill>
                  <a:schemeClr val="tx1">
                    <a:lumMod val="85000"/>
                    <a:lumOff val="15000"/>
                  </a:schemeClr>
                </a:solidFill>
                <a:cs typeface="+mn-ea"/>
                <a:sym typeface="+mn-lt"/>
              </a:rPr>
              <a:t>λ</a:t>
            </a:r>
            <a:r>
              <a:rPr lang="en-US" altLang="zh-CN" sz="1400" dirty="0">
                <a:solidFill>
                  <a:schemeClr val="tx1">
                    <a:lumMod val="85000"/>
                    <a:lumOff val="15000"/>
                  </a:schemeClr>
                </a:solidFill>
                <a:cs typeface="+mn-ea"/>
                <a:sym typeface="+mn-lt"/>
              </a:rPr>
              <a:t>2=0.001</a:t>
            </a:r>
            <a:r>
              <a:rPr lang="zh-CN" altLang="en-US" sz="1400" dirty="0">
                <a:solidFill>
                  <a:schemeClr val="tx1">
                    <a:lumMod val="85000"/>
                    <a:lumOff val="15000"/>
                  </a:schemeClr>
                </a:solidFill>
                <a:cs typeface="+mn-ea"/>
                <a:sym typeface="+mn-lt"/>
              </a:rPr>
              <a:t>，</a:t>
            </a:r>
            <a:r>
              <a:rPr lang="en-US" altLang="zh-CN" sz="1400" dirty="0" err="1">
                <a:solidFill>
                  <a:schemeClr val="tx1">
                    <a:lumMod val="85000"/>
                    <a:lumOff val="15000"/>
                  </a:schemeClr>
                </a:solidFill>
                <a:cs typeface="+mn-ea"/>
                <a:sym typeface="+mn-lt"/>
              </a:rPr>
              <a:t>testsize</a:t>
            </a:r>
            <a:r>
              <a:rPr lang="en-US" altLang="zh-CN" sz="1400" dirty="0">
                <a:solidFill>
                  <a:schemeClr val="tx1">
                    <a:lumMod val="85000"/>
                    <a:lumOff val="15000"/>
                  </a:schemeClr>
                </a:solidFill>
                <a:cs typeface="+mn-ea"/>
                <a:sym typeface="+mn-lt"/>
              </a:rPr>
              <a:t>=0.2</a:t>
            </a:r>
            <a:endParaRPr lang="zh-CN" altLang="en-US" sz="1400" dirty="0">
              <a:solidFill>
                <a:schemeClr val="tx1">
                  <a:lumMod val="85000"/>
                  <a:lumOff val="15000"/>
                </a:schemeClr>
              </a:solidFill>
              <a:cs typeface="+mn-ea"/>
              <a:sym typeface="+mn-lt"/>
            </a:endParaRPr>
          </a:p>
        </p:txBody>
      </p:sp>
      <p:sp>
        <p:nvSpPr>
          <p:cNvPr id="69" name="椭圆 68"/>
          <p:cNvSpPr/>
          <p:nvPr/>
        </p:nvSpPr>
        <p:spPr>
          <a:xfrm>
            <a:off x="826335" y="4803460"/>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p:cNvPicPr>
            <a:picLocks noChangeAspect="1"/>
          </p:cNvPicPr>
          <p:nvPr/>
        </p:nvPicPr>
        <p:blipFill rotWithShape="1">
          <a:blip r:embed="rId2"/>
          <a:srcRect l="3472" t="5093" r="7118" b="1620"/>
          <a:stretch/>
        </p:blipFill>
        <p:spPr>
          <a:xfrm>
            <a:off x="3086099" y="633587"/>
            <a:ext cx="4838701" cy="3786400"/>
          </a:xfrm>
          <a:prstGeom prst="rect">
            <a:avLst/>
          </a:prstGeom>
        </p:spPr>
      </p:pic>
    </p:spTree>
    <p:extLst>
      <p:ext uri="{BB962C8B-B14F-4D97-AF65-F5344CB8AC3E}">
        <p14:creationId xmlns:p14="http://schemas.microsoft.com/office/powerpoint/2010/main" val="39079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Four PMF</a:t>
            </a:r>
            <a:r>
              <a:rPr lang="zh-CN" altLang="en-US" b="1" dirty="0">
                <a:cs typeface="+mn-ea"/>
                <a:sym typeface="+mn-lt"/>
              </a:rPr>
              <a:t>试验结果</a:t>
            </a:r>
          </a:p>
        </p:txBody>
      </p:sp>
      <p:grpSp>
        <p:nvGrpSpPr>
          <p:cNvPr id="9" name="组合 8"/>
          <p:cNvGrpSpPr/>
          <p:nvPr/>
        </p:nvGrpSpPr>
        <p:grpSpPr>
          <a:xfrm>
            <a:off x="3323965" y="3942883"/>
            <a:ext cx="5547518" cy="591395"/>
            <a:chOff x="3323965" y="3942883"/>
            <a:chExt cx="5547518" cy="591395"/>
          </a:xfrm>
        </p:grpSpPr>
        <p:cxnSp>
          <p:nvCxnSpPr>
            <p:cNvPr id="103" name="Elbow Connector 72"/>
            <p:cNvCxnSpPr/>
            <p:nvPr/>
          </p:nvCxnSpPr>
          <p:spPr>
            <a:xfrm rot="5400000" flipH="1" flipV="1">
              <a:off x="6091374" y="1754169"/>
              <a:ext cx="12700" cy="5547518"/>
            </a:xfrm>
            <a:prstGeom prst="bentConnector3">
              <a:avLst>
                <a:gd name="adj1" fmla="val 1800000"/>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4" name="Straight Connector 73"/>
            <p:cNvCxnSpPr>
              <a:stCxn id="89" idx="4"/>
            </p:cNvCxnSpPr>
            <p:nvPr/>
          </p:nvCxnSpPr>
          <p:spPr>
            <a:xfrm>
              <a:off x="6096000" y="3942883"/>
              <a:ext cx="0" cy="352892"/>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8" name="组合 7"/>
          <p:cNvGrpSpPr/>
          <p:nvPr/>
        </p:nvGrpSpPr>
        <p:grpSpPr>
          <a:xfrm>
            <a:off x="4763356" y="1277595"/>
            <a:ext cx="2665288" cy="2665288"/>
            <a:chOff x="4763356" y="1277595"/>
            <a:chExt cx="2665288" cy="2665288"/>
          </a:xfrm>
        </p:grpSpPr>
        <p:sp>
          <p:nvSpPr>
            <p:cNvPr id="89" name="Oval 50"/>
            <p:cNvSpPr/>
            <p:nvPr/>
          </p:nvSpPr>
          <p:spPr>
            <a:xfrm>
              <a:off x="4763356" y="1277595"/>
              <a:ext cx="2665288" cy="2665288"/>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nvGrpSpPr>
            <p:cNvPr id="90" name="Group 51"/>
            <p:cNvGrpSpPr/>
            <p:nvPr/>
          </p:nvGrpSpPr>
          <p:grpSpPr>
            <a:xfrm>
              <a:off x="5152704" y="1384249"/>
              <a:ext cx="1876783" cy="2512804"/>
              <a:chOff x="3578894" y="932283"/>
              <a:chExt cx="2041163" cy="2732892"/>
            </a:xfrm>
          </p:grpSpPr>
          <p:sp>
            <p:nvSpPr>
              <p:cNvPr id="91" name="Arc 52"/>
              <p:cNvSpPr/>
              <p:nvPr/>
            </p:nvSpPr>
            <p:spPr>
              <a:xfrm rot="7200000">
                <a:off x="3578894" y="1251916"/>
                <a:ext cx="2041163" cy="2041163"/>
              </a:xfrm>
              <a:prstGeom prst="arc">
                <a:avLst>
                  <a:gd name="adj1" fmla="val 8709740"/>
                  <a:gd name="adj2" fmla="val 20385626"/>
                </a:avLst>
              </a:prstGeom>
              <a:ln w="307975">
                <a:solidFill>
                  <a:schemeClr val="accent1">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cs typeface="+mn-ea"/>
                  <a:sym typeface="+mn-lt"/>
                </a:endParaRPr>
              </a:p>
            </p:txBody>
          </p:sp>
          <p:sp>
            <p:nvSpPr>
              <p:cNvPr id="92" name="Arc 53"/>
              <p:cNvSpPr/>
              <p:nvPr/>
            </p:nvSpPr>
            <p:spPr>
              <a:xfrm>
                <a:off x="3578894" y="1251915"/>
                <a:ext cx="2041163" cy="2041163"/>
              </a:xfrm>
              <a:prstGeom prst="arc">
                <a:avLst>
                  <a:gd name="adj1" fmla="val 5589548"/>
                  <a:gd name="adj2" fmla="val 15840859"/>
                </a:avLst>
              </a:prstGeom>
              <a:ln w="307975">
                <a:gradFill flip="none" rotWithShape="1">
                  <a:gsLst>
                    <a:gs pos="65000">
                      <a:schemeClr val="accent1"/>
                    </a:gs>
                    <a:gs pos="100000">
                      <a:schemeClr val="accent1">
                        <a:lumMod val="75000"/>
                      </a:schemeClr>
                    </a:gs>
                  </a:gsLst>
                  <a:lin ang="1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cs typeface="+mn-ea"/>
                  <a:sym typeface="+mn-lt"/>
                </a:endParaRPr>
              </a:p>
            </p:txBody>
          </p:sp>
          <p:sp>
            <p:nvSpPr>
              <p:cNvPr id="93" name="Isosceles Triangle 61"/>
              <p:cNvSpPr/>
              <p:nvPr/>
            </p:nvSpPr>
            <p:spPr>
              <a:xfrm rot="5400000">
                <a:off x="4227698" y="1061378"/>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sp>
            <p:nvSpPr>
              <p:cNvPr id="94" name="Isosceles Triangle 62"/>
              <p:cNvSpPr/>
              <p:nvPr/>
            </p:nvSpPr>
            <p:spPr>
              <a:xfrm rot="16200000">
                <a:off x="4086009" y="3040044"/>
                <a:ext cx="754226" cy="496035"/>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sp>
          <p:nvSpPr>
            <p:cNvPr id="118" name="矩形 117"/>
            <p:cNvSpPr/>
            <p:nvPr/>
          </p:nvSpPr>
          <p:spPr>
            <a:xfrm>
              <a:off x="5578489" y="2339949"/>
              <a:ext cx="184731" cy="584775"/>
            </a:xfrm>
            <a:prstGeom prst="rect">
              <a:avLst/>
            </a:prstGeom>
          </p:spPr>
          <p:txBody>
            <a:bodyPr wrap="none">
              <a:spAutoFit/>
            </a:bodyPr>
            <a:lstStyle/>
            <a:p>
              <a:endParaRPr lang="zh-CN" altLang="en-US" sz="3200" b="1" dirty="0">
                <a:solidFill>
                  <a:schemeClr val="bg1"/>
                </a:solidFill>
                <a:cs typeface="+mn-ea"/>
                <a:sym typeface="+mn-lt"/>
              </a:endParaRPr>
            </a:p>
          </p:txBody>
        </p:sp>
      </p:grpSp>
      <p:sp>
        <p:nvSpPr>
          <p:cNvPr id="123" name="矩形 122"/>
          <p:cNvSpPr/>
          <p:nvPr/>
        </p:nvSpPr>
        <p:spPr>
          <a:xfrm>
            <a:off x="1634724" y="4521578"/>
            <a:ext cx="3378481" cy="422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cs typeface="+mn-ea"/>
                <a:sym typeface="+mn-lt"/>
              </a:rPr>
              <a:t>Netflix Dataset</a:t>
            </a:r>
            <a:endParaRPr lang="zh-CN" altLang="en-US" dirty="0">
              <a:solidFill>
                <a:schemeClr val="tx1">
                  <a:lumMod val="85000"/>
                  <a:lumOff val="15000"/>
                </a:schemeClr>
              </a:solidFill>
              <a:cs typeface="+mn-ea"/>
              <a:sym typeface="+mn-lt"/>
            </a:endParaRPr>
          </a:p>
        </p:txBody>
      </p:sp>
      <p:sp>
        <p:nvSpPr>
          <p:cNvPr id="125" name="矩形 124"/>
          <p:cNvSpPr/>
          <p:nvPr/>
        </p:nvSpPr>
        <p:spPr>
          <a:xfrm>
            <a:off x="1634723" y="4952106"/>
            <a:ext cx="3378481" cy="308546"/>
          </a:xfrm>
          <a:prstGeom prst="rect">
            <a:avLst/>
          </a:prstGeom>
        </p:spPr>
        <p:txBody>
          <a:bodyPr wrap="square">
            <a:spAutoFit/>
          </a:bodyPr>
          <a:lstStyle/>
          <a:p>
            <a:pPr algn="just" defTabSz="609585">
              <a:lnSpc>
                <a:spcPct val="130000"/>
              </a:lnSpc>
            </a:pPr>
            <a:r>
              <a:rPr lang="el-GR" altLang="zh-CN" sz="1200" dirty="0">
                <a:solidFill>
                  <a:schemeClr val="tx1">
                    <a:lumMod val="85000"/>
                    <a:lumOff val="15000"/>
                  </a:schemeClr>
                </a:solidFill>
                <a:cs typeface="+mn-ea"/>
                <a:sym typeface="+mn-lt"/>
              </a:rPr>
              <a:t>D=10,</a:t>
            </a:r>
            <a:r>
              <a:rPr lang="en-US" altLang="zh-CN" sz="1200" dirty="0">
                <a:solidFill>
                  <a:schemeClr val="tx1">
                    <a:lumMod val="85000"/>
                    <a:lumOff val="15000"/>
                  </a:schemeClr>
                </a:solidFill>
                <a:cs typeface="+mn-ea"/>
                <a:sym typeface="+mn-lt"/>
              </a:rPr>
              <a:t> </a:t>
            </a:r>
            <a:r>
              <a:rPr lang="el-GR" altLang="zh-CN" sz="1200" dirty="0">
                <a:solidFill>
                  <a:schemeClr val="tx1">
                    <a:lumMod val="85000"/>
                    <a:lumOff val="15000"/>
                  </a:schemeClr>
                </a:solidFill>
                <a:cs typeface="+mn-ea"/>
                <a:sym typeface="+mn-lt"/>
              </a:rPr>
              <a:t>λ=0.1,</a:t>
            </a:r>
            <a:r>
              <a:rPr lang="en-US" altLang="zh-CN" sz="1200" dirty="0">
                <a:solidFill>
                  <a:schemeClr val="tx1">
                    <a:lumMod val="85000"/>
                    <a:lumOff val="15000"/>
                  </a:schemeClr>
                </a:solidFill>
                <a:cs typeface="+mn-ea"/>
                <a:sym typeface="+mn-lt"/>
              </a:rPr>
              <a:t> </a:t>
            </a:r>
            <a:r>
              <a:rPr lang="el-GR" altLang="zh-CN" sz="1200" dirty="0">
                <a:solidFill>
                  <a:schemeClr val="tx1">
                    <a:lumMod val="85000"/>
                    <a:lumOff val="15000"/>
                  </a:schemeClr>
                </a:solidFill>
                <a:cs typeface="+mn-ea"/>
                <a:sym typeface="+mn-lt"/>
              </a:rPr>
              <a:t>100</a:t>
            </a:r>
            <a:r>
              <a:rPr lang="zh-CN" altLang="el-GR" sz="1200" dirty="0">
                <a:solidFill>
                  <a:schemeClr val="tx1">
                    <a:lumMod val="85000"/>
                    <a:lumOff val="15000"/>
                  </a:schemeClr>
                </a:solidFill>
                <a:cs typeface="+mn-ea"/>
                <a:sym typeface="+mn-lt"/>
              </a:rPr>
              <a:t>次迭代</a:t>
            </a:r>
            <a:endParaRPr lang="zh-CN" altLang="en-US" sz="1200" dirty="0">
              <a:solidFill>
                <a:schemeClr val="tx1">
                  <a:lumMod val="85000"/>
                  <a:lumOff val="15000"/>
                </a:schemeClr>
              </a:solidFill>
              <a:cs typeface="+mn-ea"/>
              <a:sym typeface="+mn-lt"/>
            </a:endParaRPr>
          </a:p>
        </p:txBody>
      </p:sp>
      <p:sp>
        <p:nvSpPr>
          <p:cNvPr id="124" name="矩形 123"/>
          <p:cNvSpPr/>
          <p:nvPr/>
        </p:nvSpPr>
        <p:spPr>
          <a:xfrm>
            <a:off x="7182242" y="4513956"/>
            <a:ext cx="3378481" cy="422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85000"/>
                    <a:lumOff val="15000"/>
                  </a:schemeClr>
                </a:solidFill>
                <a:cs typeface="+mn-ea"/>
                <a:sym typeface="+mn-lt"/>
              </a:rPr>
              <a:t>MovieLens</a:t>
            </a:r>
            <a:r>
              <a:rPr lang="en-US" altLang="zh-CN" dirty="0">
                <a:solidFill>
                  <a:schemeClr val="tx1">
                    <a:lumMod val="85000"/>
                    <a:lumOff val="15000"/>
                  </a:schemeClr>
                </a:solidFill>
                <a:cs typeface="+mn-ea"/>
                <a:sym typeface="+mn-lt"/>
              </a:rPr>
              <a:t> 100k Dataset</a:t>
            </a:r>
            <a:endParaRPr lang="zh-CN" altLang="en-US" dirty="0">
              <a:solidFill>
                <a:schemeClr val="tx1">
                  <a:lumMod val="85000"/>
                  <a:lumOff val="15000"/>
                </a:schemeClr>
              </a:solidFill>
              <a:cs typeface="+mn-ea"/>
              <a:sym typeface="+mn-lt"/>
            </a:endParaRPr>
          </a:p>
        </p:txBody>
      </p:sp>
      <p:sp>
        <p:nvSpPr>
          <p:cNvPr id="126" name="矩形 125"/>
          <p:cNvSpPr/>
          <p:nvPr/>
        </p:nvSpPr>
        <p:spPr>
          <a:xfrm>
            <a:off x="7182242" y="4952106"/>
            <a:ext cx="3378481" cy="306559"/>
          </a:xfrm>
          <a:prstGeom prst="rect">
            <a:avLst/>
          </a:prstGeom>
        </p:spPr>
        <p:txBody>
          <a:bodyPr wrap="square">
            <a:spAutoFit/>
          </a:bodyPr>
          <a:lstStyle/>
          <a:p>
            <a:pPr algn="just" defTabSz="609585">
              <a:lnSpc>
                <a:spcPct val="130000"/>
              </a:lnSpc>
            </a:pPr>
            <a:r>
              <a:rPr lang="en-US" altLang="zh-CN" sz="1200" dirty="0">
                <a:solidFill>
                  <a:schemeClr val="tx1">
                    <a:lumMod val="85000"/>
                    <a:lumOff val="15000"/>
                  </a:schemeClr>
                </a:solidFill>
                <a:cs typeface="+mn-ea"/>
                <a:sym typeface="+mn-lt"/>
              </a:rPr>
              <a:t>D=10, </a:t>
            </a:r>
            <a:r>
              <a:rPr lang="el-GR" altLang="zh-CN" sz="1200" dirty="0">
                <a:solidFill>
                  <a:schemeClr val="tx1">
                    <a:lumMod val="85000"/>
                    <a:lumOff val="15000"/>
                  </a:schemeClr>
                </a:solidFill>
                <a:cs typeface="+mn-ea"/>
                <a:sym typeface="+mn-lt"/>
              </a:rPr>
              <a:t>λ</a:t>
            </a:r>
            <a:r>
              <a:rPr lang="en-US" altLang="zh-CN" sz="1200" dirty="0">
                <a:solidFill>
                  <a:schemeClr val="tx1">
                    <a:lumMod val="85000"/>
                    <a:lumOff val="15000"/>
                  </a:schemeClr>
                </a:solidFill>
                <a:cs typeface="+mn-ea"/>
                <a:sym typeface="+mn-lt"/>
              </a:rPr>
              <a:t>=0.1, 100</a:t>
            </a:r>
            <a:r>
              <a:rPr lang="zh-CN" altLang="en-US" sz="1200" dirty="0">
                <a:solidFill>
                  <a:schemeClr val="tx1">
                    <a:lumMod val="85000"/>
                    <a:lumOff val="15000"/>
                  </a:schemeClr>
                </a:solidFill>
                <a:cs typeface="+mn-ea"/>
                <a:sym typeface="+mn-lt"/>
              </a:rPr>
              <a:t>次迭代</a:t>
            </a:r>
          </a:p>
        </p:txBody>
      </p:sp>
      <p:pic>
        <p:nvPicPr>
          <p:cNvPr id="3" name="图片 2"/>
          <p:cNvPicPr>
            <a:picLocks noChangeAspect="1"/>
          </p:cNvPicPr>
          <p:nvPr/>
        </p:nvPicPr>
        <p:blipFill rotWithShape="1">
          <a:blip r:embed="rId3"/>
          <a:srcRect t="3773" r="53625"/>
          <a:stretch/>
        </p:blipFill>
        <p:spPr>
          <a:xfrm>
            <a:off x="715576" y="977681"/>
            <a:ext cx="3601408" cy="3037623"/>
          </a:xfrm>
          <a:prstGeom prst="rect">
            <a:avLst/>
          </a:prstGeom>
        </p:spPr>
      </p:pic>
      <p:pic>
        <p:nvPicPr>
          <p:cNvPr id="6" name="图片 5"/>
          <p:cNvPicPr>
            <a:picLocks noChangeAspect="1"/>
          </p:cNvPicPr>
          <p:nvPr/>
        </p:nvPicPr>
        <p:blipFill rotWithShape="1">
          <a:blip r:embed="rId4"/>
          <a:srcRect l="2452" t="8320" r="7217" b="7264"/>
          <a:stretch/>
        </p:blipFill>
        <p:spPr>
          <a:xfrm>
            <a:off x="7854429" y="951052"/>
            <a:ext cx="3739584" cy="2946001"/>
          </a:xfrm>
          <a:prstGeom prst="rect">
            <a:avLst/>
          </a:prstGeom>
        </p:spPr>
      </p:pic>
    </p:spTree>
    <p:extLst>
      <p:ext uri="{BB962C8B-B14F-4D97-AF65-F5344CB8AC3E}">
        <p14:creationId xmlns:p14="http://schemas.microsoft.com/office/powerpoint/2010/main" val="38277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endParaRPr lang="zh-CN" altLang="en-US" b="1" dirty="0">
              <a:cs typeface="+mn-ea"/>
              <a:sym typeface="+mn-lt"/>
            </a:endParaRPr>
          </a:p>
        </p:txBody>
      </p:sp>
      <p:sp>
        <p:nvSpPr>
          <p:cNvPr id="18" name="矩形 17"/>
          <p:cNvSpPr/>
          <p:nvPr/>
        </p:nvSpPr>
        <p:spPr>
          <a:xfrm rot="20846530">
            <a:off x="1292513" y="4110517"/>
            <a:ext cx="2580325" cy="932563"/>
          </a:xfrm>
          <a:prstGeom prst="rect">
            <a:avLst/>
          </a:prstGeom>
        </p:spPr>
        <p:txBody>
          <a:bodyPr wrap="square">
            <a:spAutoFit/>
          </a:bodyPr>
          <a:lstStyle/>
          <a:p>
            <a:pPr algn="just" defTabSz="609585">
              <a:lnSpc>
                <a:spcPct val="130000"/>
              </a:lnSpc>
            </a:pPr>
            <a:r>
              <a:rPr lang="en-US" altLang="zh-CN" sz="1400" dirty="0">
                <a:solidFill>
                  <a:schemeClr val="bg1"/>
                </a:solidFill>
                <a:cs typeface="+mn-ea"/>
                <a:sym typeface="+mn-lt"/>
              </a:rPr>
              <a:t>Le Wu, </a:t>
            </a:r>
            <a:r>
              <a:rPr lang="en-US" altLang="zh-CN" sz="1400" dirty="0" err="1">
                <a:solidFill>
                  <a:schemeClr val="bg1"/>
                </a:solidFill>
                <a:cs typeface="+mn-ea"/>
                <a:sym typeface="+mn-lt"/>
              </a:rPr>
              <a:t>Enhong</a:t>
            </a:r>
            <a:r>
              <a:rPr lang="en-US" altLang="zh-CN" sz="1400" dirty="0">
                <a:solidFill>
                  <a:schemeClr val="bg1"/>
                </a:solidFill>
                <a:cs typeface="+mn-ea"/>
                <a:sym typeface="+mn-lt"/>
              </a:rPr>
              <a:t> Chen,</a:t>
            </a:r>
          </a:p>
          <a:p>
            <a:pPr algn="just" defTabSz="609585">
              <a:lnSpc>
                <a:spcPct val="130000"/>
              </a:lnSpc>
            </a:pPr>
            <a:r>
              <a:rPr lang="en-US" altLang="zh-CN" sz="1400" dirty="0">
                <a:solidFill>
                  <a:schemeClr val="bg1"/>
                </a:solidFill>
                <a:cs typeface="+mn-ea"/>
                <a:sym typeface="+mn-lt"/>
              </a:rPr>
              <a:t> Qi Liu, </a:t>
            </a:r>
            <a:r>
              <a:rPr lang="en-US" altLang="zh-CN" sz="1400" dirty="0" err="1">
                <a:solidFill>
                  <a:schemeClr val="bg1"/>
                </a:solidFill>
                <a:cs typeface="+mn-ea"/>
                <a:sym typeface="+mn-lt"/>
              </a:rPr>
              <a:t>Linli</a:t>
            </a:r>
            <a:r>
              <a:rPr lang="en-US" altLang="zh-CN" sz="1400" dirty="0">
                <a:solidFill>
                  <a:schemeClr val="bg1"/>
                </a:solidFill>
                <a:cs typeface="+mn-ea"/>
                <a:sym typeface="+mn-lt"/>
              </a:rPr>
              <a:t> Xu, </a:t>
            </a:r>
          </a:p>
          <a:p>
            <a:pPr algn="just" defTabSz="609585">
              <a:lnSpc>
                <a:spcPct val="130000"/>
              </a:lnSpc>
            </a:pPr>
            <a:r>
              <a:rPr lang="en-US" altLang="zh-CN" sz="1400" dirty="0" err="1">
                <a:solidFill>
                  <a:schemeClr val="bg1"/>
                </a:solidFill>
                <a:cs typeface="+mn-ea"/>
                <a:sym typeface="+mn-lt"/>
              </a:rPr>
              <a:t>Tengfei</a:t>
            </a:r>
            <a:r>
              <a:rPr lang="en-US" altLang="zh-CN" sz="1400" dirty="0">
                <a:solidFill>
                  <a:schemeClr val="bg1"/>
                </a:solidFill>
                <a:cs typeface="+mn-ea"/>
                <a:sym typeface="+mn-lt"/>
              </a:rPr>
              <a:t> </a:t>
            </a:r>
            <a:r>
              <a:rPr lang="en-US" altLang="zh-CN" sz="1400" dirty="0" err="1">
                <a:solidFill>
                  <a:schemeClr val="bg1"/>
                </a:solidFill>
                <a:cs typeface="+mn-ea"/>
                <a:sym typeface="+mn-lt"/>
              </a:rPr>
              <a:t>Bao</a:t>
            </a:r>
            <a:r>
              <a:rPr lang="en-US" altLang="zh-CN" sz="1400" dirty="0">
                <a:solidFill>
                  <a:schemeClr val="bg1"/>
                </a:solidFill>
                <a:cs typeface="+mn-ea"/>
                <a:sym typeface="+mn-lt"/>
              </a:rPr>
              <a:t>, Lei Zhang</a:t>
            </a:r>
            <a:endParaRPr lang="zh-CN" altLang="en-US" sz="1400" dirty="0">
              <a:solidFill>
                <a:schemeClr val="bg1"/>
              </a:solidFill>
              <a:cs typeface="+mn-ea"/>
              <a:sym typeface="+mn-lt"/>
            </a:endParaRPr>
          </a:p>
        </p:txBody>
      </p:sp>
      <p:sp>
        <p:nvSpPr>
          <p:cNvPr id="21" name="矩形 20"/>
          <p:cNvSpPr/>
          <p:nvPr/>
        </p:nvSpPr>
        <p:spPr>
          <a:xfrm rot="20846530">
            <a:off x="8405865" y="2524441"/>
            <a:ext cx="2580325" cy="344518"/>
          </a:xfrm>
          <a:prstGeom prst="rect">
            <a:avLst/>
          </a:prstGeom>
        </p:spPr>
        <p:txBody>
          <a:bodyPr wrap="square">
            <a:spAutoFit/>
          </a:bodyPr>
          <a:lstStyle/>
          <a:p>
            <a:pPr algn="just" defTabSz="609585">
              <a:lnSpc>
                <a:spcPct val="130000"/>
              </a:lnSpc>
            </a:pPr>
            <a:r>
              <a:rPr lang="zh-CN" altLang="en-US" sz="1400" dirty="0">
                <a:solidFill>
                  <a:schemeClr val="bg1"/>
                </a:solidFill>
                <a:cs typeface="+mn-ea"/>
                <a:sym typeface="+mn-lt"/>
              </a:rPr>
              <a:t>中国科学技术大学 计算机学院</a:t>
            </a:r>
          </a:p>
        </p:txBody>
      </p:sp>
      <p:grpSp>
        <p:nvGrpSpPr>
          <p:cNvPr id="4" name="组合 3"/>
          <p:cNvGrpSpPr/>
          <p:nvPr/>
        </p:nvGrpSpPr>
        <p:grpSpPr>
          <a:xfrm>
            <a:off x="2760678" y="1241659"/>
            <a:ext cx="6631701" cy="4265908"/>
            <a:chOff x="2760678" y="1241659"/>
            <a:chExt cx="6631701" cy="4265908"/>
          </a:xfrm>
        </p:grpSpPr>
        <p:grpSp>
          <p:nvGrpSpPr>
            <p:cNvPr id="16" name="组合 15"/>
            <p:cNvGrpSpPr/>
            <p:nvPr/>
          </p:nvGrpSpPr>
          <p:grpSpPr>
            <a:xfrm>
              <a:off x="2760678" y="1241659"/>
              <a:ext cx="6631701" cy="4265908"/>
              <a:chOff x="-454420" y="1050962"/>
              <a:chExt cx="7224609" cy="4647301"/>
            </a:xfrm>
          </p:grpSpPr>
          <p:sp>
            <p:nvSpPr>
              <p:cNvPr id="5" name="五边形 4"/>
              <p:cNvSpPr/>
              <p:nvPr/>
            </p:nvSpPr>
            <p:spPr>
              <a:xfrm rot="20902312" flipH="1" flipV="1">
                <a:off x="-454420" y="2095396"/>
                <a:ext cx="2502876" cy="9021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五边形 5"/>
              <p:cNvSpPr/>
              <p:nvPr/>
            </p:nvSpPr>
            <p:spPr>
              <a:xfrm rot="20902312">
                <a:off x="4310176" y="3913855"/>
                <a:ext cx="2460013" cy="9021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1295911" y="3374613"/>
                <a:ext cx="3953930" cy="1250073"/>
              </a:xfrm>
              <a:prstGeom prst="parallelogram">
                <a:avLst>
                  <a:gd name="adj" fmla="val 941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1295912" y="2334662"/>
                <a:ext cx="3953930" cy="1250073"/>
              </a:xfrm>
              <a:prstGeom prst="parallelogram">
                <a:avLst>
                  <a:gd name="adj" fmla="val 9415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等腰三角形 11"/>
              <p:cNvSpPr/>
              <p:nvPr/>
            </p:nvSpPr>
            <p:spPr>
              <a:xfrm rot="10129552">
                <a:off x="4380764" y="4617103"/>
                <a:ext cx="907686" cy="381000"/>
              </a:xfrm>
              <a:prstGeom prst="triangle">
                <a:avLst>
                  <a:gd name="adj" fmla="val 1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等腰三角形 12"/>
              <p:cNvSpPr/>
              <p:nvPr/>
            </p:nvSpPr>
            <p:spPr>
              <a:xfrm rot="10129552" flipH="1" flipV="1">
                <a:off x="1078763" y="1947130"/>
                <a:ext cx="907686" cy="381000"/>
              </a:xfrm>
              <a:prstGeom prst="triangle">
                <a:avLst>
                  <a:gd name="adj" fmla="val 10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3"/>
              <p:cNvPicPr>
                <a:picLocks noChangeAspect="1"/>
              </p:cNvPicPr>
              <p:nvPr/>
            </p:nvPicPr>
            <p:blipFill rotWithShape="1">
              <a:blip r:embed="rId2">
                <a:clrChange>
                  <a:clrFrom>
                    <a:srgbClr val="404040"/>
                  </a:clrFrom>
                  <a:clrTo>
                    <a:srgbClr val="404040">
                      <a:alpha val="0"/>
                    </a:srgbClr>
                  </a:clrTo>
                </a:clrChange>
              </a:blip>
              <a:srcRect t="868" b="92817"/>
              <a:stretch/>
            </p:blipFill>
            <p:spPr>
              <a:xfrm>
                <a:off x="905078" y="1050962"/>
                <a:ext cx="4647304" cy="4647301"/>
              </a:xfrm>
              <a:prstGeom prst="rect">
                <a:avLst/>
              </a:prstGeom>
            </p:spPr>
          </p:pic>
          <p:sp>
            <p:nvSpPr>
              <p:cNvPr id="9" name="平行四边形 8"/>
              <p:cNvSpPr/>
              <p:nvPr/>
            </p:nvSpPr>
            <p:spPr>
              <a:xfrm rot="20902312">
                <a:off x="950296" y="2004132"/>
                <a:ext cx="4453467" cy="90215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平行四边形 9"/>
              <p:cNvSpPr/>
              <p:nvPr/>
            </p:nvSpPr>
            <p:spPr>
              <a:xfrm rot="20902312">
                <a:off x="950295" y="3028599"/>
                <a:ext cx="4453467" cy="902150"/>
              </a:xfrm>
              <a:prstGeom prst="parallelogram">
                <a:avLst>
                  <a:gd name="adj" fmla="val 23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rot="20902312">
                <a:off x="950295" y="4053068"/>
                <a:ext cx="4453467" cy="902150"/>
              </a:xfrm>
              <a:prstGeom prst="parallelogram">
                <a:avLst>
                  <a:gd name="adj" fmla="val 23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矩形 24"/>
            <p:cNvSpPr/>
            <p:nvPr/>
          </p:nvSpPr>
          <p:spPr>
            <a:xfrm rot="20922695">
              <a:off x="4290859" y="2305926"/>
              <a:ext cx="3610284" cy="461665"/>
            </a:xfrm>
            <a:prstGeom prst="rect">
              <a:avLst/>
            </a:prstGeom>
          </p:spPr>
          <p:txBody>
            <a:bodyPr wrap="none">
              <a:spAutoFit/>
            </a:bodyPr>
            <a:lstStyle/>
            <a:p>
              <a:pPr algn="ctr" defTabSz="609585"/>
              <a:r>
                <a:rPr lang="en-US" altLang="zh-CN" sz="2400" b="1" dirty="0">
                  <a:solidFill>
                    <a:schemeClr val="tx1">
                      <a:lumMod val="85000"/>
                      <a:lumOff val="15000"/>
                    </a:schemeClr>
                  </a:solidFill>
                  <a:cs typeface="+mn-ea"/>
                  <a:sym typeface="+mn-lt"/>
                </a:rPr>
                <a:t>Leveraging Tagging for</a:t>
              </a:r>
              <a:endParaRPr lang="zh-CN" altLang="en-US" sz="2400" b="1" dirty="0">
                <a:solidFill>
                  <a:schemeClr val="tx1">
                    <a:lumMod val="85000"/>
                    <a:lumOff val="15000"/>
                  </a:schemeClr>
                </a:solidFill>
                <a:cs typeface="+mn-ea"/>
                <a:sym typeface="+mn-lt"/>
              </a:endParaRPr>
            </a:p>
          </p:txBody>
        </p:sp>
        <p:sp>
          <p:nvSpPr>
            <p:cNvPr id="26" name="矩形 25"/>
            <p:cNvSpPr/>
            <p:nvPr/>
          </p:nvSpPr>
          <p:spPr>
            <a:xfrm rot="20922695">
              <a:off x="4380628" y="3218048"/>
              <a:ext cx="3430746" cy="461665"/>
            </a:xfrm>
            <a:prstGeom prst="rect">
              <a:avLst/>
            </a:prstGeom>
          </p:spPr>
          <p:txBody>
            <a:bodyPr wrap="none">
              <a:spAutoFit/>
            </a:bodyPr>
            <a:lstStyle/>
            <a:p>
              <a:pPr algn="ctr" defTabSz="609585"/>
              <a:r>
                <a:rPr lang="en-US" altLang="zh-CN" sz="2400" b="1" dirty="0">
                  <a:solidFill>
                    <a:schemeClr val="tx1">
                      <a:lumMod val="85000"/>
                      <a:lumOff val="15000"/>
                    </a:schemeClr>
                  </a:solidFill>
                  <a:cs typeface="+mn-ea"/>
                  <a:sym typeface="+mn-lt"/>
                </a:rPr>
                <a:t>Neighborhood-aware</a:t>
              </a:r>
              <a:endParaRPr lang="zh-CN" altLang="en-US" sz="2400" b="1" dirty="0">
                <a:solidFill>
                  <a:schemeClr val="tx1">
                    <a:lumMod val="85000"/>
                    <a:lumOff val="15000"/>
                  </a:schemeClr>
                </a:solidFill>
                <a:cs typeface="+mn-ea"/>
                <a:sym typeface="+mn-lt"/>
              </a:endParaRPr>
            </a:p>
          </p:txBody>
        </p:sp>
        <p:sp>
          <p:nvSpPr>
            <p:cNvPr id="27" name="矩形 26"/>
            <p:cNvSpPr/>
            <p:nvPr/>
          </p:nvSpPr>
          <p:spPr>
            <a:xfrm rot="20922695">
              <a:off x="4090488" y="4177150"/>
              <a:ext cx="4011034" cy="461665"/>
            </a:xfrm>
            <a:prstGeom prst="rect">
              <a:avLst/>
            </a:prstGeom>
          </p:spPr>
          <p:txBody>
            <a:bodyPr wrap="none">
              <a:spAutoFit/>
            </a:bodyPr>
            <a:lstStyle/>
            <a:p>
              <a:pPr algn="ctr" defTabSz="609585"/>
              <a:r>
                <a:rPr lang="en-US" altLang="zh-CN" sz="2400" b="1" dirty="0">
                  <a:solidFill>
                    <a:schemeClr val="tx1">
                      <a:lumMod val="85000"/>
                      <a:lumOff val="15000"/>
                    </a:schemeClr>
                  </a:solidFill>
                  <a:cs typeface="+mn-ea"/>
                  <a:sym typeface="+mn-lt"/>
                </a:rPr>
                <a:t>Probabilistic Matrix Factor</a:t>
              </a:r>
              <a:endParaRPr lang="zh-CN" altLang="en-US" sz="2400" b="1" dirty="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356928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cs typeface="+mn-ea"/>
                <a:sym typeface="+mn-lt"/>
              </a:rPr>
              <a:t>协同过滤的分类</a:t>
            </a:r>
          </a:p>
        </p:txBody>
      </p:sp>
      <p:grpSp>
        <p:nvGrpSpPr>
          <p:cNvPr id="9" name="组合 8"/>
          <p:cNvGrpSpPr/>
          <p:nvPr/>
        </p:nvGrpSpPr>
        <p:grpSpPr>
          <a:xfrm>
            <a:off x="3323965" y="3942883"/>
            <a:ext cx="5547518" cy="591395"/>
            <a:chOff x="3323965" y="3942883"/>
            <a:chExt cx="5547518" cy="591395"/>
          </a:xfrm>
        </p:grpSpPr>
        <p:cxnSp>
          <p:nvCxnSpPr>
            <p:cNvPr id="103" name="Elbow Connector 72"/>
            <p:cNvCxnSpPr>
              <a:cxnSpLocks/>
            </p:cNvCxnSpPr>
            <p:nvPr/>
          </p:nvCxnSpPr>
          <p:spPr>
            <a:xfrm rot="5400000" flipH="1" flipV="1">
              <a:off x="6091374" y="1754169"/>
              <a:ext cx="12700" cy="5547518"/>
            </a:xfrm>
            <a:prstGeom prst="bentConnector3">
              <a:avLst>
                <a:gd name="adj1" fmla="val 1800000"/>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4" name="Straight Connector 73"/>
            <p:cNvCxnSpPr>
              <a:stCxn id="89" idx="4"/>
            </p:cNvCxnSpPr>
            <p:nvPr/>
          </p:nvCxnSpPr>
          <p:spPr>
            <a:xfrm>
              <a:off x="6096000" y="3942883"/>
              <a:ext cx="0" cy="352892"/>
            </a:xfrm>
            <a:prstGeom prst="line">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8" name="组合 7"/>
          <p:cNvGrpSpPr/>
          <p:nvPr/>
        </p:nvGrpSpPr>
        <p:grpSpPr>
          <a:xfrm>
            <a:off x="4763356" y="1277595"/>
            <a:ext cx="2665288" cy="2665288"/>
            <a:chOff x="4763356" y="1277595"/>
            <a:chExt cx="2665288" cy="2665288"/>
          </a:xfrm>
        </p:grpSpPr>
        <p:sp>
          <p:nvSpPr>
            <p:cNvPr id="89" name="Oval 50"/>
            <p:cNvSpPr/>
            <p:nvPr/>
          </p:nvSpPr>
          <p:spPr>
            <a:xfrm>
              <a:off x="4763356" y="1277595"/>
              <a:ext cx="2665288" cy="2665288"/>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nvGrpSpPr>
            <p:cNvPr id="90" name="Group 51"/>
            <p:cNvGrpSpPr/>
            <p:nvPr/>
          </p:nvGrpSpPr>
          <p:grpSpPr>
            <a:xfrm>
              <a:off x="5152704" y="1384249"/>
              <a:ext cx="1876783" cy="2512804"/>
              <a:chOff x="3578894" y="932283"/>
              <a:chExt cx="2041163" cy="2732892"/>
            </a:xfrm>
          </p:grpSpPr>
          <p:sp>
            <p:nvSpPr>
              <p:cNvPr id="91" name="Arc 52"/>
              <p:cNvSpPr/>
              <p:nvPr/>
            </p:nvSpPr>
            <p:spPr>
              <a:xfrm rot="7200000">
                <a:off x="3578894" y="1251916"/>
                <a:ext cx="2041163" cy="2041163"/>
              </a:xfrm>
              <a:prstGeom prst="arc">
                <a:avLst>
                  <a:gd name="adj1" fmla="val 8709740"/>
                  <a:gd name="adj2" fmla="val 20385626"/>
                </a:avLst>
              </a:prstGeom>
              <a:ln w="307975">
                <a:solidFill>
                  <a:schemeClr val="accent1">
                    <a:lumMod val="20000"/>
                    <a:lumOff val="80000"/>
                  </a:schemeClr>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cs typeface="+mn-ea"/>
                  <a:sym typeface="+mn-lt"/>
                </a:endParaRPr>
              </a:p>
            </p:txBody>
          </p:sp>
          <p:sp>
            <p:nvSpPr>
              <p:cNvPr id="92" name="Arc 53"/>
              <p:cNvSpPr/>
              <p:nvPr/>
            </p:nvSpPr>
            <p:spPr>
              <a:xfrm>
                <a:off x="3578894" y="1251915"/>
                <a:ext cx="2041163" cy="2041163"/>
              </a:xfrm>
              <a:prstGeom prst="arc">
                <a:avLst>
                  <a:gd name="adj1" fmla="val 5589548"/>
                  <a:gd name="adj2" fmla="val 15840859"/>
                </a:avLst>
              </a:prstGeom>
              <a:ln w="307975">
                <a:gradFill flip="none" rotWithShape="1">
                  <a:gsLst>
                    <a:gs pos="65000">
                      <a:schemeClr val="accent1"/>
                    </a:gs>
                    <a:gs pos="100000">
                      <a:schemeClr val="accent1">
                        <a:lumMod val="75000"/>
                      </a:schemeClr>
                    </a:gs>
                  </a:gsLst>
                  <a:lin ang="1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cs typeface="+mn-ea"/>
                  <a:sym typeface="+mn-lt"/>
                </a:endParaRPr>
              </a:p>
            </p:txBody>
          </p:sp>
          <p:sp>
            <p:nvSpPr>
              <p:cNvPr id="93" name="Isosceles Triangle 61"/>
              <p:cNvSpPr/>
              <p:nvPr/>
            </p:nvSpPr>
            <p:spPr>
              <a:xfrm rot="5400000">
                <a:off x="4227698" y="1061378"/>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sp>
            <p:nvSpPr>
              <p:cNvPr id="94" name="Isosceles Triangle 62"/>
              <p:cNvSpPr/>
              <p:nvPr/>
            </p:nvSpPr>
            <p:spPr>
              <a:xfrm rot="16200000">
                <a:off x="4086009" y="3040044"/>
                <a:ext cx="754226" cy="496035"/>
              </a:xfrm>
              <a:prstGeom prst="triangl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cs typeface="+mn-ea"/>
                  <a:sym typeface="+mn-lt"/>
                </a:endParaRPr>
              </a:p>
            </p:txBody>
          </p:sp>
        </p:grpSp>
        <p:sp>
          <p:nvSpPr>
            <p:cNvPr id="118" name="矩形 117"/>
            <p:cNvSpPr/>
            <p:nvPr/>
          </p:nvSpPr>
          <p:spPr>
            <a:xfrm>
              <a:off x="5578489" y="2339949"/>
              <a:ext cx="702436" cy="584775"/>
            </a:xfrm>
            <a:prstGeom prst="rect">
              <a:avLst/>
            </a:prstGeom>
          </p:spPr>
          <p:txBody>
            <a:bodyPr wrap="none">
              <a:spAutoFit/>
            </a:bodyPr>
            <a:lstStyle/>
            <a:p>
              <a:r>
                <a:rPr lang="en-US" altLang="zh-CN" sz="3200" b="1" dirty="0">
                  <a:solidFill>
                    <a:schemeClr val="bg1"/>
                  </a:solidFill>
                  <a:cs typeface="+mn-ea"/>
                  <a:sym typeface="+mn-lt"/>
                </a:rPr>
                <a:t>CF</a:t>
              </a:r>
              <a:endParaRPr lang="zh-CN" altLang="en-US" sz="3200" b="1" dirty="0">
                <a:solidFill>
                  <a:schemeClr val="bg1"/>
                </a:solidFill>
                <a:cs typeface="+mn-ea"/>
                <a:sym typeface="+mn-lt"/>
              </a:endParaRPr>
            </a:p>
          </p:txBody>
        </p:sp>
      </p:grpSp>
      <p:grpSp>
        <p:nvGrpSpPr>
          <p:cNvPr id="5" name="组合 4"/>
          <p:cNvGrpSpPr/>
          <p:nvPr/>
        </p:nvGrpSpPr>
        <p:grpSpPr>
          <a:xfrm>
            <a:off x="7325623" y="2020877"/>
            <a:ext cx="4448655" cy="648767"/>
            <a:chOff x="7325623" y="2020877"/>
            <a:chExt cx="4448655" cy="648767"/>
          </a:xfrm>
        </p:grpSpPr>
        <p:sp>
          <p:nvSpPr>
            <p:cNvPr id="119" name="矩形 118"/>
            <p:cNvSpPr/>
            <p:nvPr/>
          </p:nvSpPr>
          <p:spPr>
            <a:xfrm>
              <a:off x="7325623" y="2020877"/>
              <a:ext cx="4448655" cy="400110"/>
            </a:xfrm>
            <a:prstGeom prst="rect">
              <a:avLst/>
            </a:prstGeom>
          </p:spPr>
          <p:txBody>
            <a:bodyPr wrap="none">
              <a:spAutoFit/>
            </a:bodyPr>
            <a:lstStyle/>
            <a:p>
              <a:pPr algn="ctr" defTabSz="609585"/>
              <a:r>
                <a:rPr lang="en-US" altLang="zh-CN" sz="2000" b="1" dirty="0">
                  <a:solidFill>
                    <a:schemeClr val="tx1">
                      <a:lumMod val="85000"/>
                      <a:lumOff val="15000"/>
                    </a:schemeClr>
                  </a:solidFill>
                  <a:cs typeface="+mn-ea"/>
                  <a:sym typeface="+mn-lt"/>
                </a:rPr>
                <a:t>Global Matrix factorization models</a:t>
              </a:r>
              <a:endParaRPr lang="zh-CN" altLang="en-US" sz="2000" b="1" dirty="0">
                <a:solidFill>
                  <a:schemeClr val="tx1">
                    <a:lumMod val="85000"/>
                    <a:lumOff val="15000"/>
                  </a:schemeClr>
                </a:solidFill>
                <a:cs typeface="+mn-ea"/>
                <a:sym typeface="+mn-lt"/>
              </a:endParaRPr>
            </a:p>
          </p:txBody>
        </p:sp>
        <p:sp>
          <p:nvSpPr>
            <p:cNvPr id="120" name="矩形 119"/>
            <p:cNvSpPr/>
            <p:nvPr/>
          </p:nvSpPr>
          <p:spPr>
            <a:xfrm>
              <a:off x="8433622" y="2361098"/>
              <a:ext cx="2866938" cy="308546"/>
            </a:xfrm>
            <a:prstGeom prst="rect">
              <a:avLst/>
            </a:prstGeom>
          </p:spPr>
          <p:txBody>
            <a:bodyPr wrap="square">
              <a:spAutoFit/>
            </a:bodyPr>
            <a:lstStyle/>
            <a:p>
              <a:pPr algn="just" defTabSz="609585">
                <a:lnSpc>
                  <a:spcPct val="130000"/>
                </a:lnSpc>
              </a:pPr>
              <a:endParaRPr lang="zh-CN" altLang="en-US" sz="1200" dirty="0">
                <a:solidFill>
                  <a:schemeClr val="tx1">
                    <a:lumMod val="85000"/>
                    <a:lumOff val="15000"/>
                  </a:schemeClr>
                </a:solidFill>
                <a:cs typeface="+mn-ea"/>
                <a:sym typeface="+mn-lt"/>
              </a:endParaRPr>
            </a:p>
          </p:txBody>
        </p:sp>
      </p:grpSp>
      <p:grpSp>
        <p:nvGrpSpPr>
          <p:cNvPr id="4" name="组合 3"/>
          <p:cNvGrpSpPr/>
          <p:nvPr/>
        </p:nvGrpSpPr>
        <p:grpSpPr>
          <a:xfrm>
            <a:off x="586912" y="2020877"/>
            <a:ext cx="3954930" cy="646780"/>
            <a:chOff x="586912" y="2020877"/>
            <a:chExt cx="3954930" cy="646780"/>
          </a:xfrm>
        </p:grpSpPr>
        <p:sp>
          <p:nvSpPr>
            <p:cNvPr id="121" name="矩形 120"/>
            <p:cNvSpPr/>
            <p:nvPr/>
          </p:nvSpPr>
          <p:spPr>
            <a:xfrm>
              <a:off x="586912" y="2020877"/>
              <a:ext cx="3954930" cy="400110"/>
            </a:xfrm>
            <a:prstGeom prst="rect">
              <a:avLst/>
            </a:prstGeom>
          </p:spPr>
          <p:txBody>
            <a:bodyPr wrap="none">
              <a:spAutoFit/>
            </a:bodyPr>
            <a:lstStyle/>
            <a:p>
              <a:pPr algn="ctr" defTabSz="609585"/>
              <a:r>
                <a:rPr lang="en-US" altLang="zh-CN" sz="2000" b="1" dirty="0">
                  <a:solidFill>
                    <a:schemeClr val="tx1">
                      <a:lumMod val="85000"/>
                      <a:lumOff val="15000"/>
                    </a:schemeClr>
                  </a:solidFill>
                  <a:cs typeface="+mn-ea"/>
                  <a:sym typeface="+mn-lt"/>
                </a:rPr>
                <a:t> Local Neighborhood methods</a:t>
              </a:r>
              <a:endParaRPr lang="zh-CN" altLang="en-US" sz="2000" b="1" dirty="0">
                <a:solidFill>
                  <a:schemeClr val="tx1">
                    <a:lumMod val="85000"/>
                    <a:lumOff val="15000"/>
                  </a:schemeClr>
                </a:solidFill>
                <a:cs typeface="+mn-ea"/>
                <a:sym typeface="+mn-lt"/>
              </a:endParaRPr>
            </a:p>
          </p:txBody>
        </p:sp>
        <p:sp>
          <p:nvSpPr>
            <p:cNvPr id="122" name="矩形 121"/>
            <p:cNvSpPr/>
            <p:nvPr/>
          </p:nvSpPr>
          <p:spPr>
            <a:xfrm>
              <a:off x="815690" y="2361098"/>
              <a:ext cx="3244975" cy="306559"/>
            </a:xfrm>
            <a:prstGeom prst="rect">
              <a:avLst/>
            </a:prstGeom>
          </p:spPr>
          <p:txBody>
            <a:bodyPr wrap="square">
              <a:spAutoFit/>
            </a:bodyPr>
            <a:lstStyle/>
            <a:p>
              <a:pPr algn="just" defTabSz="609585">
                <a:lnSpc>
                  <a:spcPct val="130000"/>
                </a:lnSpc>
              </a:pPr>
              <a:endParaRPr lang="zh-CN" altLang="en-US" sz="1200" dirty="0">
                <a:solidFill>
                  <a:schemeClr val="tx1">
                    <a:lumMod val="85000"/>
                    <a:lumOff val="15000"/>
                  </a:schemeClr>
                </a:solidFill>
                <a:cs typeface="+mn-ea"/>
                <a:sym typeface="+mn-lt"/>
              </a:endParaRPr>
            </a:p>
          </p:txBody>
        </p:sp>
      </p:grpSp>
      <p:sp>
        <p:nvSpPr>
          <p:cNvPr id="123" name="矩形 122"/>
          <p:cNvSpPr/>
          <p:nvPr/>
        </p:nvSpPr>
        <p:spPr>
          <a:xfrm>
            <a:off x="451333" y="2635937"/>
            <a:ext cx="4014420" cy="6381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85000"/>
                    <a:lumOff val="15000"/>
                  </a:schemeClr>
                </a:solidFill>
                <a:cs typeface="+mn-ea"/>
                <a:sym typeface="+mn-lt"/>
              </a:rPr>
              <a:t>User-oriented K </a:t>
            </a:r>
            <a:r>
              <a:rPr lang="en-US" altLang="zh-CN" sz="1400" dirty="0" err="1">
                <a:solidFill>
                  <a:schemeClr val="tx1">
                    <a:lumMod val="85000"/>
                    <a:lumOff val="15000"/>
                  </a:schemeClr>
                </a:solidFill>
                <a:cs typeface="+mn-ea"/>
                <a:sym typeface="+mn-lt"/>
              </a:rPr>
              <a:t>Nesrest</a:t>
            </a:r>
            <a:r>
              <a:rPr lang="en-US" altLang="zh-CN" sz="1400" dirty="0">
                <a:solidFill>
                  <a:schemeClr val="tx1">
                    <a:lumMod val="85000"/>
                    <a:lumOff val="15000"/>
                  </a:schemeClr>
                </a:solidFill>
                <a:cs typeface="+mn-ea"/>
                <a:sym typeface="+mn-lt"/>
              </a:rPr>
              <a:t> Neighbor(IKNN)</a:t>
            </a:r>
            <a:r>
              <a:rPr lang="zh-CN" altLang="en-US" sz="1400" dirty="0">
                <a:solidFill>
                  <a:schemeClr val="tx1">
                    <a:lumMod val="85000"/>
                    <a:lumOff val="15000"/>
                  </a:schemeClr>
                </a:solidFill>
                <a:cs typeface="+mn-ea"/>
                <a:sym typeface="+mn-lt"/>
              </a:rPr>
              <a:t>， </a:t>
            </a:r>
            <a:r>
              <a:rPr lang="en-US" altLang="zh-CN" sz="1400" dirty="0">
                <a:solidFill>
                  <a:schemeClr val="tx1">
                    <a:lumMod val="85000"/>
                    <a:lumOff val="15000"/>
                  </a:schemeClr>
                </a:solidFill>
                <a:cs typeface="+mn-ea"/>
                <a:sym typeface="+mn-lt"/>
              </a:rPr>
              <a:t>Item-oriented K </a:t>
            </a:r>
            <a:r>
              <a:rPr lang="en-US" altLang="zh-CN" sz="1400" dirty="0" err="1">
                <a:solidFill>
                  <a:schemeClr val="tx1">
                    <a:lumMod val="85000"/>
                    <a:lumOff val="15000"/>
                  </a:schemeClr>
                </a:solidFill>
                <a:cs typeface="+mn-ea"/>
                <a:sym typeface="+mn-lt"/>
              </a:rPr>
              <a:t>Nesrest</a:t>
            </a:r>
            <a:r>
              <a:rPr lang="en-US" altLang="zh-CN" sz="1400" dirty="0">
                <a:solidFill>
                  <a:schemeClr val="tx1">
                    <a:lumMod val="85000"/>
                    <a:lumOff val="15000"/>
                  </a:schemeClr>
                </a:solidFill>
                <a:cs typeface="+mn-ea"/>
                <a:sym typeface="+mn-lt"/>
              </a:rPr>
              <a:t> Neighbor(UKNN)</a:t>
            </a:r>
          </a:p>
        </p:txBody>
      </p:sp>
      <p:sp>
        <p:nvSpPr>
          <p:cNvPr id="125" name="矩形 124"/>
          <p:cNvSpPr/>
          <p:nvPr/>
        </p:nvSpPr>
        <p:spPr>
          <a:xfrm>
            <a:off x="193948" y="4456806"/>
            <a:ext cx="5260367" cy="2012859"/>
          </a:xfrm>
          <a:prstGeom prst="rect">
            <a:avLst/>
          </a:prstGeom>
        </p:spPr>
        <p:txBody>
          <a:bodyPr wrap="square">
            <a:spAutoFit/>
          </a:bodyPr>
          <a:lstStyle/>
          <a:p>
            <a:pPr algn="just" defTabSz="609585">
              <a:lnSpc>
                <a:spcPct val="130000"/>
              </a:lnSpc>
            </a:pPr>
            <a:r>
              <a:rPr lang="en-US" altLang="zh-CN" sz="1600" dirty="0">
                <a:solidFill>
                  <a:schemeClr val="tx1">
                    <a:lumMod val="85000"/>
                    <a:lumOff val="15000"/>
                  </a:schemeClr>
                </a:solidFill>
                <a:cs typeface="+mn-ea"/>
                <a:sym typeface="+mn-lt"/>
              </a:rPr>
              <a:t>Effective at detecting very localized relationship.</a:t>
            </a:r>
          </a:p>
          <a:p>
            <a:pPr algn="just" defTabSz="609585">
              <a:lnSpc>
                <a:spcPct val="130000"/>
              </a:lnSpc>
            </a:pPr>
            <a:endParaRPr lang="en-US" altLang="zh-CN" sz="1600" dirty="0">
              <a:solidFill>
                <a:schemeClr val="tx1">
                  <a:lumMod val="85000"/>
                  <a:lumOff val="15000"/>
                </a:schemeClr>
              </a:solidFill>
              <a:cs typeface="+mn-ea"/>
              <a:sym typeface="+mn-lt"/>
            </a:endParaRPr>
          </a:p>
          <a:p>
            <a:pPr algn="just" defTabSz="609585">
              <a:lnSpc>
                <a:spcPct val="130000"/>
              </a:lnSpc>
            </a:pPr>
            <a:r>
              <a:rPr lang="en-US" altLang="zh-CN" sz="1600" dirty="0">
                <a:solidFill>
                  <a:schemeClr val="tx1">
                    <a:lumMod val="85000"/>
                    <a:lumOff val="15000"/>
                  </a:schemeClr>
                </a:solidFill>
                <a:cs typeface="+mn-ea"/>
                <a:sym typeface="+mn-lt"/>
              </a:rPr>
              <a:t>Unable to capture the global weak signals.</a:t>
            </a:r>
          </a:p>
          <a:p>
            <a:pPr algn="just" defTabSz="609585">
              <a:lnSpc>
                <a:spcPct val="130000"/>
              </a:lnSpc>
            </a:pPr>
            <a:endParaRPr lang="en-US" altLang="zh-CN" sz="1600" dirty="0">
              <a:solidFill>
                <a:schemeClr val="tx1">
                  <a:lumMod val="85000"/>
                  <a:lumOff val="15000"/>
                </a:schemeClr>
              </a:solidFill>
              <a:cs typeface="+mn-ea"/>
              <a:sym typeface="+mn-lt"/>
            </a:endParaRPr>
          </a:p>
          <a:p>
            <a:pPr algn="just" defTabSz="609585">
              <a:lnSpc>
                <a:spcPct val="130000"/>
              </a:lnSpc>
            </a:pPr>
            <a:r>
              <a:rPr lang="en-US" altLang="zh-CN" sz="1600" dirty="0">
                <a:solidFill>
                  <a:schemeClr val="tx1">
                    <a:lumMod val="85000"/>
                    <a:lumOff val="15000"/>
                  </a:schemeClr>
                </a:solidFill>
                <a:cs typeface="+mn-ea"/>
                <a:sym typeface="+mn-lt"/>
              </a:rPr>
              <a:t>Poor at detecting strong associations among a small set of </a:t>
            </a:r>
            <a:r>
              <a:rPr lang="en-US" altLang="zh-CN" sz="1600" dirty="0" err="1">
                <a:solidFill>
                  <a:schemeClr val="tx1">
                    <a:lumMod val="85000"/>
                    <a:lumOff val="15000"/>
                  </a:schemeClr>
                </a:solidFill>
                <a:cs typeface="+mn-ea"/>
                <a:sym typeface="+mn-lt"/>
              </a:rPr>
              <a:t>closly</a:t>
            </a:r>
            <a:r>
              <a:rPr lang="en-US" altLang="zh-CN" sz="1600" dirty="0">
                <a:solidFill>
                  <a:schemeClr val="tx1">
                    <a:lumMod val="85000"/>
                    <a:lumOff val="15000"/>
                  </a:schemeClr>
                </a:solidFill>
                <a:cs typeface="+mn-ea"/>
                <a:sym typeface="+mn-lt"/>
              </a:rPr>
              <a:t> related neighbor set</a:t>
            </a:r>
            <a:endParaRPr lang="zh-CN" altLang="en-US" sz="1600" dirty="0">
              <a:solidFill>
                <a:schemeClr val="tx1">
                  <a:lumMod val="85000"/>
                  <a:lumOff val="15000"/>
                </a:schemeClr>
              </a:solidFill>
              <a:cs typeface="+mn-ea"/>
              <a:sym typeface="+mn-lt"/>
            </a:endParaRPr>
          </a:p>
        </p:txBody>
      </p:sp>
      <p:sp>
        <p:nvSpPr>
          <p:cNvPr id="124" name="矩形 123"/>
          <p:cNvSpPr/>
          <p:nvPr/>
        </p:nvSpPr>
        <p:spPr>
          <a:xfrm>
            <a:off x="7854429" y="2635937"/>
            <a:ext cx="3378481" cy="5208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cs typeface="+mn-ea"/>
                <a:sym typeface="+mn-lt"/>
              </a:rPr>
              <a:t>Matrix Factorization</a:t>
            </a:r>
          </a:p>
        </p:txBody>
      </p:sp>
      <p:sp>
        <p:nvSpPr>
          <p:cNvPr id="126" name="矩形 125"/>
          <p:cNvSpPr/>
          <p:nvPr/>
        </p:nvSpPr>
        <p:spPr>
          <a:xfrm>
            <a:off x="6565900" y="4444106"/>
            <a:ext cx="5435600" cy="2214132"/>
          </a:xfrm>
          <a:prstGeom prst="rect">
            <a:avLst/>
          </a:prstGeom>
        </p:spPr>
        <p:txBody>
          <a:bodyPr wrap="square">
            <a:spAutoFit/>
          </a:bodyPr>
          <a:lstStyle/>
          <a:p>
            <a:pPr algn="just" defTabSz="609585">
              <a:lnSpc>
                <a:spcPct val="130000"/>
              </a:lnSpc>
            </a:pPr>
            <a:r>
              <a:rPr lang="en-US" altLang="zh-CN" dirty="0">
                <a:solidFill>
                  <a:schemeClr val="tx1">
                    <a:lumMod val="85000"/>
                    <a:lumOff val="15000"/>
                  </a:schemeClr>
                </a:solidFill>
                <a:cs typeface="+mn-ea"/>
                <a:sym typeface="+mn-lt"/>
              </a:rPr>
              <a:t>Effective at estimating the overall structure of the explicit rating matrix.</a:t>
            </a:r>
          </a:p>
          <a:p>
            <a:pPr algn="just" defTabSz="609585">
              <a:lnSpc>
                <a:spcPct val="130000"/>
              </a:lnSpc>
            </a:pPr>
            <a:endParaRPr lang="en-US" altLang="zh-CN" dirty="0">
              <a:solidFill>
                <a:schemeClr val="tx1">
                  <a:lumMod val="85000"/>
                  <a:lumOff val="15000"/>
                </a:schemeClr>
              </a:solidFill>
              <a:cs typeface="+mn-ea"/>
              <a:sym typeface="+mn-lt"/>
            </a:endParaRPr>
          </a:p>
          <a:p>
            <a:pPr algn="just" defTabSz="609585">
              <a:lnSpc>
                <a:spcPct val="130000"/>
              </a:lnSpc>
            </a:pPr>
            <a:r>
              <a:rPr lang="en-US" altLang="zh-CN" dirty="0">
                <a:solidFill>
                  <a:schemeClr val="tx1">
                    <a:lumMod val="85000"/>
                    <a:lumOff val="15000"/>
                  </a:schemeClr>
                </a:solidFill>
                <a:cs typeface="+mn-ea"/>
                <a:sym typeface="+mn-lt"/>
              </a:rPr>
              <a:t>Poor at detecting strong associations among a small set of </a:t>
            </a:r>
            <a:r>
              <a:rPr lang="en-US" altLang="zh-CN" dirty="0" err="1">
                <a:solidFill>
                  <a:schemeClr val="tx1">
                    <a:lumMod val="85000"/>
                    <a:lumOff val="15000"/>
                  </a:schemeClr>
                </a:solidFill>
                <a:cs typeface="+mn-ea"/>
                <a:sym typeface="+mn-lt"/>
              </a:rPr>
              <a:t>closly</a:t>
            </a:r>
            <a:r>
              <a:rPr lang="en-US" altLang="zh-CN" dirty="0">
                <a:solidFill>
                  <a:schemeClr val="tx1">
                    <a:lumMod val="85000"/>
                    <a:lumOff val="15000"/>
                  </a:schemeClr>
                </a:solidFill>
                <a:cs typeface="+mn-ea"/>
                <a:sym typeface="+mn-lt"/>
              </a:rPr>
              <a:t> related neighbor set</a:t>
            </a:r>
            <a:endParaRPr lang="zh-CN" altLang="en-US" dirty="0">
              <a:solidFill>
                <a:schemeClr val="tx1">
                  <a:lumMod val="85000"/>
                  <a:lumOff val="15000"/>
                </a:schemeClr>
              </a:solidFill>
              <a:cs typeface="+mn-ea"/>
              <a:sym typeface="+mn-lt"/>
            </a:endParaRPr>
          </a:p>
          <a:p>
            <a:pPr algn="just" defTabSz="609585">
              <a:lnSpc>
                <a:spcPct val="130000"/>
              </a:lnSpc>
            </a:pPr>
            <a:endParaRPr lang="zh-CN" altLang="en-US"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5071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Four Unified CFs</a:t>
            </a:r>
            <a:endParaRPr lang="zh-CN" altLang="en-US" b="1" dirty="0">
              <a:cs typeface="+mn-ea"/>
              <a:sym typeface="+mn-lt"/>
            </a:endParaRPr>
          </a:p>
        </p:txBody>
      </p:sp>
      <p:sp>
        <p:nvSpPr>
          <p:cNvPr id="9" name="任意多边形 8"/>
          <p:cNvSpPr/>
          <p:nvPr/>
        </p:nvSpPr>
        <p:spPr>
          <a:xfrm>
            <a:off x="2496441" y="2953489"/>
            <a:ext cx="2502590" cy="2502590"/>
          </a:xfrm>
          <a:custGeom>
            <a:avLst/>
            <a:gdLst>
              <a:gd name="connsiteX0" fmla="*/ 1776349 w 2502590"/>
              <a:gd name="connsiteY0" fmla="*/ 399009 h 2502590"/>
              <a:gd name="connsiteX1" fmla="*/ 1971011 w 2502590"/>
              <a:gd name="connsiteY1" fmla="*/ 235660 h 2502590"/>
              <a:gd name="connsiteX2" fmla="*/ 2126523 w 2502590"/>
              <a:gd name="connsiteY2" fmla="*/ 366150 h 2502590"/>
              <a:gd name="connsiteX3" fmla="*/ 1999458 w 2502590"/>
              <a:gd name="connsiteY3" fmla="*/ 586220 h 2502590"/>
              <a:gd name="connsiteX4" fmla="*/ 2201349 w 2502590"/>
              <a:gd name="connsiteY4" fmla="*/ 935905 h 2502590"/>
              <a:gd name="connsiteX5" fmla="*/ 2455467 w 2502590"/>
              <a:gd name="connsiteY5" fmla="*/ 935898 h 2502590"/>
              <a:gd name="connsiteX6" fmla="*/ 2490719 w 2502590"/>
              <a:gd name="connsiteY6" fmla="*/ 1135820 h 2502590"/>
              <a:gd name="connsiteX7" fmla="*/ 2251923 w 2502590"/>
              <a:gd name="connsiteY7" fmla="*/ 1222728 h 2502590"/>
              <a:gd name="connsiteX8" fmla="*/ 2181807 w 2502590"/>
              <a:gd name="connsiteY8" fmla="*/ 1620375 h 2502590"/>
              <a:gd name="connsiteX9" fmla="*/ 2376478 w 2502590"/>
              <a:gd name="connsiteY9" fmla="*/ 1783714 h 2502590"/>
              <a:gd name="connsiteX10" fmla="*/ 2274974 w 2502590"/>
              <a:gd name="connsiteY10" fmla="*/ 1959523 h 2502590"/>
              <a:gd name="connsiteX11" fmla="*/ 2036183 w 2502590"/>
              <a:gd name="connsiteY11" fmla="*/ 1872603 h 2502590"/>
              <a:gd name="connsiteX12" fmla="*/ 1726869 w 2502590"/>
              <a:gd name="connsiteY12" fmla="*/ 2132148 h 2502590"/>
              <a:gd name="connsiteX13" fmla="*/ 1771003 w 2502590"/>
              <a:gd name="connsiteY13" fmla="*/ 2382405 h 2502590"/>
              <a:gd name="connsiteX14" fmla="*/ 1580239 w 2502590"/>
              <a:gd name="connsiteY14" fmla="*/ 2451837 h 2502590"/>
              <a:gd name="connsiteX15" fmla="*/ 1453186 w 2502590"/>
              <a:gd name="connsiteY15" fmla="*/ 2231761 h 2502590"/>
              <a:gd name="connsiteX16" fmla="*/ 1049405 w 2502590"/>
              <a:gd name="connsiteY16" fmla="*/ 2231761 h 2502590"/>
              <a:gd name="connsiteX17" fmla="*/ 922351 w 2502590"/>
              <a:gd name="connsiteY17" fmla="*/ 2451837 h 2502590"/>
              <a:gd name="connsiteX18" fmla="*/ 731587 w 2502590"/>
              <a:gd name="connsiteY18" fmla="*/ 2382405 h 2502590"/>
              <a:gd name="connsiteX19" fmla="*/ 775721 w 2502590"/>
              <a:gd name="connsiteY19" fmla="*/ 2132148 h 2502590"/>
              <a:gd name="connsiteX20" fmla="*/ 466407 w 2502590"/>
              <a:gd name="connsiteY20" fmla="*/ 1872603 h 2502590"/>
              <a:gd name="connsiteX21" fmla="*/ 227616 w 2502590"/>
              <a:gd name="connsiteY21" fmla="*/ 1959523 h 2502590"/>
              <a:gd name="connsiteX22" fmla="*/ 126112 w 2502590"/>
              <a:gd name="connsiteY22" fmla="*/ 1783714 h 2502590"/>
              <a:gd name="connsiteX23" fmla="*/ 320783 w 2502590"/>
              <a:gd name="connsiteY23" fmla="*/ 1620374 h 2502590"/>
              <a:gd name="connsiteX24" fmla="*/ 250667 w 2502590"/>
              <a:gd name="connsiteY24" fmla="*/ 1222727 h 2502590"/>
              <a:gd name="connsiteX25" fmla="*/ 11871 w 2502590"/>
              <a:gd name="connsiteY25" fmla="*/ 1135820 h 2502590"/>
              <a:gd name="connsiteX26" fmla="*/ 47123 w 2502590"/>
              <a:gd name="connsiteY26" fmla="*/ 935898 h 2502590"/>
              <a:gd name="connsiteX27" fmla="*/ 301241 w 2502590"/>
              <a:gd name="connsiteY27" fmla="*/ 935904 h 2502590"/>
              <a:gd name="connsiteX28" fmla="*/ 503131 w 2502590"/>
              <a:gd name="connsiteY28" fmla="*/ 586219 h 2502590"/>
              <a:gd name="connsiteX29" fmla="*/ 376067 w 2502590"/>
              <a:gd name="connsiteY29" fmla="*/ 366150 h 2502590"/>
              <a:gd name="connsiteX30" fmla="*/ 531579 w 2502590"/>
              <a:gd name="connsiteY30" fmla="*/ 235660 h 2502590"/>
              <a:gd name="connsiteX31" fmla="*/ 726241 w 2502590"/>
              <a:gd name="connsiteY31" fmla="*/ 399009 h 2502590"/>
              <a:gd name="connsiteX32" fmla="*/ 1105671 w 2502590"/>
              <a:gd name="connsiteY32" fmla="*/ 260908 h 2502590"/>
              <a:gd name="connsiteX33" fmla="*/ 1149792 w 2502590"/>
              <a:gd name="connsiteY33" fmla="*/ 10649 h 2502590"/>
              <a:gd name="connsiteX34" fmla="*/ 1352798 w 2502590"/>
              <a:gd name="connsiteY34" fmla="*/ 10649 h 2502590"/>
              <a:gd name="connsiteX35" fmla="*/ 1396919 w 2502590"/>
              <a:gd name="connsiteY35" fmla="*/ 260908 h 2502590"/>
              <a:gd name="connsiteX36" fmla="*/ 1776349 w 2502590"/>
              <a:gd name="connsiteY36" fmla="*/ 399009 h 250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02590" h="2502590">
                <a:moveTo>
                  <a:pt x="1776349" y="399009"/>
                </a:moveTo>
                <a:lnTo>
                  <a:pt x="1971011" y="235660"/>
                </a:lnTo>
                <a:lnTo>
                  <a:pt x="2126523" y="366150"/>
                </a:lnTo>
                <a:lnTo>
                  <a:pt x="1999458" y="586220"/>
                </a:lnTo>
                <a:cubicBezTo>
                  <a:pt x="2089809" y="687858"/>
                  <a:pt x="2158503" y="806840"/>
                  <a:pt x="2201349" y="935905"/>
                </a:cubicBezTo>
                <a:lnTo>
                  <a:pt x="2455467" y="935898"/>
                </a:lnTo>
                <a:lnTo>
                  <a:pt x="2490719" y="1135820"/>
                </a:lnTo>
                <a:lnTo>
                  <a:pt x="2251923" y="1222728"/>
                </a:lnTo>
                <a:cubicBezTo>
                  <a:pt x="2255804" y="1358663"/>
                  <a:pt x="2231947" y="1493964"/>
                  <a:pt x="2181807" y="1620375"/>
                </a:cubicBezTo>
                <a:lnTo>
                  <a:pt x="2376478" y="1783714"/>
                </a:lnTo>
                <a:lnTo>
                  <a:pt x="2274974" y="1959523"/>
                </a:lnTo>
                <a:lnTo>
                  <a:pt x="2036183" y="1872603"/>
                </a:lnTo>
                <a:cubicBezTo>
                  <a:pt x="1951778" y="1979230"/>
                  <a:pt x="1846533" y="2067542"/>
                  <a:pt x="1726869" y="2132148"/>
                </a:cubicBezTo>
                <a:lnTo>
                  <a:pt x="1771003" y="2382405"/>
                </a:lnTo>
                <a:lnTo>
                  <a:pt x="1580239" y="2451837"/>
                </a:lnTo>
                <a:lnTo>
                  <a:pt x="1453186" y="2231761"/>
                </a:lnTo>
                <a:cubicBezTo>
                  <a:pt x="1319990" y="2259188"/>
                  <a:pt x="1182601" y="2259188"/>
                  <a:pt x="1049405" y="2231761"/>
                </a:cubicBezTo>
                <a:lnTo>
                  <a:pt x="922351" y="2451837"/>
                </a:lnTo>
                <a:lnTo>
                  <a:pt x="731587" y="2382405"/>
                </a:lnTo>
                <a:lnTo>
                  <a:pt x="775721" y="2132148"/>
                </a:lnTo>
                <a:cubicBezTo>
                  <a:pt x="656057" y="2067541"/>
                  <a:pt x="550812" y="1979230"/>
                  <a:pt x="466407" y="1872603"/>
                </a:cubicBezTo>
                <a:lnTo>
                  <a:pt x="227616" y="1959523"/>
                </a:lnTo>
                <a:lnTo>
                  <a:pt x="126112" y="1783714"/>
                </a:lnTo>
                <a:lnTo>
                  <a:pt x="320783" y="1620374"/>
                </a:lnTo>
                <a:cubicBezTo>
                  <a:pt x="270643" y="1493964"/>
                  <a:pt x="246786" y="1358663"/>
                  <a:pt x="250667" y="1222727"/>
                </a:cubicBezTo>
                <a:lnTo>
                  <a:pt x="11871" y="1135820"/>
                </a:lnTo>
                <a:lnTo>
                  <a:pt x="47123" y="935898"/>
                </a:lnTo>
                <a:lnTo>
                  <a:pt x="301241" y="935904"/>
                </a:lnTo>
                <a:cubicBezTo>
                  <a:pt x="344087" y="806839"/>
                  <a:pt x="412781" y="687857"/>
                  <a:pt x="503131" y="586219"/>
                </a:cubicBezTo>
                <a:lnTo>
                  <a:pt x="376067" y="366150"/>
                </a:lnTo>
                <a:lnTo>
                  <a:pt x="531579" y="235660"/>
                </a:lnTo>
                <a:lnTo>
                  <a:pt x="726241" y="399009"/>
                </a:lnTo>
                <a:cubicBezTo>
                  <a:pt x="842024" y="327680"/>
                  <a:pt x="971127" y="280691"/>
                  <a:pt x="1105671" y="260908"/>
                </a:cubicBezTo>
                <a:lnTo>
                  <a:pt x="1149792" y="10649"/>
                </a:lnTo>
                <a:lnTo>
                  <a:pt x="1352798" y="10649"/>
                </a:lnTo>
                <a:lnTo>
                  <a:pt x="1396919" y="260908"/>
                </a:lnTo>
                <a:cubicBezTo>
                  <a:pt x="1531463" y="280691"/>
                  <a:pt x="1660566" y="327681"/>
                  <a:pt x="1776349" y="399009"/>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552" tIns="644640" rIns="561552" bIns="688407" numCol="1" spcCol="1270" anchor="ctr" anchorCtr="0">
            <a:noAutofit/>
          </a:bodyPr>
          <a:lstStyle/>
          <a:p>
            <a:pPr lvl="0" algn="ctr" defTabSz="2044700">
              <a:lnSpc>
                <a:spcPct val="90000"/>
              </a:lnSpc>
              <a:spcBef>
                <a:spcPct val="0"/>
              </a:spcBef>
              <a:spcAft>
                <a:spcPct val="35000"/>
              </a:spcAft>
            </a:pPr>
            <a:endParaRPr lang="zh-CN" altLang="en-US" sz="4600" kern="1200">
              <a:cs typeface="+mn-ea"/>
              <a:sym typeface="+mn-lt"/>
            </a:endParaRPr>
          </a:p>
        </p:txBody>
      </p:sp>
      <p:sp>
        <p:nvSpPr>
          <p:cNvPr id="10" name="任意多边形 9"/>
          <p:cNvSpPr/>
          <p:nvPr/>
        </p:nvSpPr>
        <p:spPr>
          <a:xfrm>
            <a:off x="1040388" y="2361967"/>
            <a:ext cx="1820066" cy="1820066"/>
          </a:xfrm>
          <a:custGeom>
            <a:avLst/>
            <a:gdLst>
              <a:gd name="connsiteX0" fmla="*/ 1361859 w 1820066"/>
              <a:gd name="connsiteY0" fmla="*/ 460976 h 1820066"/>
              <a:gd name="connsiteX1" fmla="*/ 1630380 w 1820066"/>
              <a:gd name="connsiteY1" fmla="*/ 380049 h 1820066"/>
              <a:gd name="connsiteX2" fmla="*/ 1729186 w 1820066"/>
              <a:gd name="connsiteY2" fmla="*/ 551186 h 1820066"/>
              <a:gd name="connsiteX3" fmla="*/ 1524840 w 1820066"/>
              <a:gd name="connsiteY3" fmla="*/ 743269 h 1820066"/>
              <a:gd name="connsiteX4" fmla="*/ 1524840 w 1820066"/>
              <a:gd name="connsiteY4" fmla="*/ 1076798 h 1820066"/>
              <a:gd name="connsiteX5" fmla="*/ 1729186 w 1820066"/>
              <a:gd name="connsiteY5" fmla="*/ 1268880 h 1820066"/>
              <a:gd name="connsiteX6" fmla="*/ 1630380 w 1820066"/>
              <a:gd name="connsiteY6" fmla="*/ 1440017 h 1820066"/>
              <a:gd name="connsiteX7" fmla="*/ 1361859 w 1820066"/>
              <a:gd name="connsiteY7" fmla="*/ 1359090 h 1820066"/>
              <a:gd name="connsiteX8" fmla="*/ 1073014 w 1820066"/>
              <a:gd name="connsiteY8" fmla="*/ 1525854 h 1820066"/>
              <a:gd name="connsiteX9" fmla="*/ 1008839 w 1820066"/>
              <a:gd name="connsiteY9" fmla="*/ 1798864 h 1820066"/>
              <a:gd name="connsiteX10" fmla="*/ 811227 w 1820066"/>
              <a:gd name="connsiteY10" fmla="*/ 1798864 h 1820066"/>
              <a:gd name="connsiteX11" fmla="*/ 747052 w 1820066"/>
              <a:gd name="connsiteY11" fmla="*/ 1525854 h 1820066"/>
              <a:gd name="connsiteX12" fmla="*/ 458207 w 1820066"/>
              <a:gd name="connsiteY12" fmla="*/ 1359090 h 1820066"/>
              <a:gd name="connsiteX13" fmla="*/ 189686 w 1820066"/>
              <a:gd name="connsiteY13" fmla="*/ 1440017 h 1820066"/>
              <a:gd name="connsiteX14" fmla="*/ 90880 w 1820066"/>
              <a:gd name="connsiteY14" fmla="*/ 1268880 h 1820066"/>
              <a:gd name="connsiteX15" fmla="*/ 295226 w 1820066"/>
              <a:gd name="connsiteY15" fmla="*/ 1076797 h 1820066"/>
              <a:gd name="connsiteX16" fmla="*/ 295226 w 1820066"/>
              <a:gd name="connsiteY16" fmla="*/ 743268 h 1820066"/>
              <a:gd name="connsiteX17" fmla="*/ 90880 w 1820066"/>
              <a:gd name="connsiteY17" fmla="*/ 551186 h 1820066"/>
              <a:gd name="connsiteX18" fmla="*/ 189686 w 1820066"/>
              <a:gd name="connsiteY18" fmla="*/ 380049 h 1820066"/>
              <a:gd name="connsiteX19" fmla="*/ 458207 w 1820066"/>
              <a:gd name="connsiteY19" fmla="*/ 460976 h 1820066"/>
              <a:gd name="connsiteX20" fmla="*/ 747052 w 1820066"/>
              <a:gd name="connsiteY20" fmla="*/ 294212 h 1820066"/>
              <a:gd name="connsiteX21" fmla="*/ 811227 w 1820066"/>
              <a:gd name="connsiteY21" fmla="*/ 21202 h 1820066"/>
              <a:gd name="connsiteX22" fmla="*/ 1008839 w 1820066"/>
              <a:gd name="connsiteY22" fmla="*/ 21202 h 1820066"/>
              <a:gd name="connsiteX23" fmla="*/ 1073014 w 1820066"/>
              <a:gd name="connsiteY23" fmla="*/ 294212 h 1820066"/>
              <a:gd name="connsiteX24" fmla="*/ 1361859 w 1820066"/>
              <a:gd name="connsiteY24" fmla="*/ 460976 h 18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0066" h="1820066">
                <a:moveTo>
                  <a:pt x="1361859" y="460976"/>
                </a:moveTo>
                <a:lnTo>
                  <a:pt x="1630380" y="380049"/>
                </a:lnTo>
                <a:lnTo>
                  <a:pt x="1729186" y="551186"/>
                </a:lnTo>
                <a:lnTo>
                  <a:pt x="1524840" y="743269"/>
                </a:lnTo>
                <a:cubicBezTo>
                  <a:pt x="1554461" y="852472"/>
                  <a:pt x="1554461" y="967595"/>
                  <a:pt x="1524840" y="1076798"/>
                </a:cubicBezTo>
                <a:lnTo>
                  <a:pt x="1729186" y="1268880"/>
                </a:lnTo>
                <a:lnTo>
                  <a:pt x="1630380" y="1440017"/>
                </a:lnTo>
                <a:lnTo>
                  <a:pt x="1361859" y="1359090"/>
                </a:lnTo>
                <a:cubicBezTo>
                  <a:pt x="1282097" y="1439344"/>
                  <a:pt x="1182398" y="1496905"/>
                  <a:pt x="1073014" y="1525854"/>
                </a:cubicBezTo>
                <a:lnTo>
                  <a:pt x="1008839" y="1798864"/>
                </a:lnTo>
                <a:lnTo>
                  <a:pt x="811227" y="1798864"/>
                </a:lnTo>
                <a:lnTo>
                  <a:pt x="747052" y="1525854"/>
                </a:lnTo>
                <a:cubicBezTo>
                  <a:pt x="637669" y="1496905"/>
                  <a:pt x="537970" y="1439344"/>
                  <a:pt x="458207" y="1359090"/>
                </a:cubicBezTo>
                <a:lnTo>
                  <a:pt x="189686" y="1440017"/>
                </a:lnTo>
                <a:lnTo>
                  <a:pt x="90880" y="1268880"/>
                </a:lnTo>
                <a:lnTo>
                  <a:pt x="295226" y="1076797"/>
                </a:lnTo>
                <a:cubicBezTo>
                  <a:pt x="265605" y="967594"/>
                  <a:pt x="265605" y="852471"/>
                  <a:pt x="295226" y="743268"/>
                </a:cubicBezTo>
                <a:lnTo>
                  <a:pt x="90880" y="551186"/>
                </a:lnTo>
                <a:lnTo>
                  <a:pt x="189686" y="380049"/>
                </a:lnTo>
                <a:lnTo>
                  <a:pt x="458207" y="460976"/>
                </a:lnTo>
                <a:cubicBezTo>
                  <a:pt x="537969" y="380722"/>
                  <a:pt x="637668" y="323161"/>
                  <a:pt x="747052" y="294212"/>
                </a:cubicBezTo>
                <a:lnTo>
                  <a:pt x="811227" y="21202"/>
                </a:lnTo>
                <a:lnTo>
                  <a:pt x="1008839" y="21202"/>
                </a:lnTo>
                <a:lnTo>
                  <a:pt x="1073014" y="294212"/>
                </a:lnTo>
                <a:cubicBezTo>
                  <a:pt x="1182397" y="323161"/>
                  <a:pt x="1282096" y="380722"/>
                  <a:pt x="1361859" y="460976"/>
                </a:cubicBez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2497" tIns="495266" rIns="492497" bIns="495266" numCol="1" spcCol="1270" anchor="ctr" anchorCtr="0">
            <a:noAutofit/>
          </a:bodyPr>
          <a:lstStyle/>
          <a:p>
            <a:pPr lvl="0" algn="ctr" defTabSz="1200150">
              <a:lnSpc>
                <a:spcPct val="90000"/>
              </a:lnSpc>
              <a:spcBef>
                <a:spcPct val="0"/>
              </a:spcBef>
              <a:spcAft>
                <a:spcPct val="35000"/>
              </a:spcAft>
            </a:pPr>
            <a:endParaRPr lang="zh-CN" altLang="en-US" sz="2700" kern="1200">
              <a:cs typeface="+mn-ea"/>
              <a:sym typeface="+mn-lt"/>
            </a:endParaRPr>
          </a:p>
        </p:txBody>
      </p:sp>
      <p:sp>
        <p:nvSpPr>
          <p:cNvPr id="12" name="环形箭头 11"/>
          <p:cNvSpPr/>
          <p:nvPr/>
        </p:nvSpPr>
        <p:spPr>
          <a:xfrm>
            <a:off x="2307931" y="2573618"/>
            <a:ext cx="3203316" cy="3203316"/>
          </a:xfrm>
          <a:prstGeom prst="circularArrow">
            <a:avLst>
              <a:gd name="adj1" fmla="val 4688"/>
              <a:gd name="adj2" fmla="val 299029"/>
              <a:gd name="adj3" fmla="val 2524070"/>
              <a:gd name="adj4" fmla="val 15844352"/>
              <a:gd name="adj5" fmla="val 5469"/>
            </a:avLst>
          </a:prstGeom>
          <a:solidFill>
            <a:schemeClr val="accent1"/>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3" name="形状 12"/>
          <p:cNvSpPr/>
          <p:nvPr/>
        </p:nvSpPr>
        <p:spPr>
          <a:xfrm>
            <a:off x="718058" y="1957728"/>
            <a:ext cx="2327409" cy="2327409"/>
          </a:xfrm>
          <a:prstGeom prst="leftCircularArrow">
            <a:avLst>
              <a:gd name="adj1" fmla="val 6452"/>
              <a:gd name="adj2" fmla="val 429999"/>
              <a:gd name="adj3" fmla="val 10489124"/>
              <a:gd name="adj4" fmla="val 14837806"/>
              <a:gd name="adj5" fmla="val 7527"/>
            </a:avLst>
          </a:prstGeom>
          <a:solidFill>
            <a:schemeClr val="tx1">
              <a:lumMod val="50000"/>
              <a:lumOff val="5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8" name="矩形 17"/>
          <p:cNvSpPr/>
          <p:nvPr/>
        </p:nvSpPr>
        <p:spPr>
          <a:xfrm>
            <a:off x="1394794" y="868015"/>
            <a:ext cx="1210589"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第一阶段</a:t>
            </a:r>
          </a:p>
        </p:txBody>
      </p:sp>
      <p:sp>
        <p:nvSpPr>
          <p:cNvPr id="19" name="矩形 18"/>
          <p:cNvSpPr/>
          <p:nvPr/>
        </p:nvSpPr>
        <p:spPr>
          <a:xfrm>
            <a:off x="870814" y="1268125"/>
            <a:ext cx="2688849" cy="932563"/>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利用标签数据</a:t>
            </a:r>
            <a:r>
              <a:rPr lang="en-US" altLang="zh-CN" sz="1400" dirty="0">
                <a:solidFill>
                  <a:schemeClr val="tx1">
                    <a:lumMod val="85000"/>
                    <a:lumOff val="15000"/>
                  </a:schemeClr>
                </a:solidFill>
                <a:cs typeface="+mn-ea"/>
                <a:sym typeface="+mn-lt"/>
              </a:rPr>
              <a:t>user-tag</a:t>
            </a:r>
            <a:r>
              <a:rPr lang="zh-CN" altLang="en-US" sz="1400" dirty="0">
                <a:solidFill>
                  <a:schemeClr val="tx1">
                    <a:lumMod val="85000"/>
                    <a:lumOff val="15000"/>
                  </a:schemeClr>
                </a:solidFill>
                <a:cs typeface="+mn-ea"/>
                <a:sym typeface="+mn-lt"/>
              </a:rPr>
              <a:t>和</a:t>
            </a:r>
            <a:r>
              <a:rPr lang="en-US" altLang="zh-CN" sz="1400" dirty="0">
                <a:solidFill>
                  <a:schemeClr val="tx1">
                    <a:lumMod val="85000"/>
                    <a:lumOff val="15000"/>
                  </a:schemeClr>
                </a:solidFill>
                <a:cs typeface="+mn-ea"/>
                <a:sym typeface="+mn-lt"/>
              </a:rPr>
              <a:t>item-tag interaction matrixes</a:t>
            </a:r>
            <a:r>
              <a:rPr lang="zh-CN" altLang="en-US" sz="1400" dirty="0">
                <a:solidFill>
                  <a:schemeClr val="tx1">
                    <a:lumMod val="85000"/>
                    <a:lumOff val="15000"/>
                  </a:schemeClr>
                </a:solidFill>
                <a:cs typeface="+mn-ea"/>
                <a:sym typeface="+mn-lt"/>
              </a:rPr>
              <a:t>分别获取每一个用户和项目的邻居集</a:t>
            </a:r>
          </a:p>
        </p:txBody>
      </p:sp>
      <p:sp>
        <p:nvSpPr>
          <p:cNvPr id="20" name="椭圆 19"/>
          <p:cNvSpPr/>
          <p:nvPr/>
        </p:nvSpPr>
        <p:spPr>
          <a:xfrm>
            <a:off x="554920" y="9621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6392507" y="3880948"/>
            <a:ext cx="1210588"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第二阶段</a:t>
            </a:r>
          </a:p>
        </p:txBody>
      </p:sp>
      <p:sp>
        <p:nvSpPr>
          <p:cNvPr id="22" name="矩形 21"/>
          <p:cNvSpPr/>
          <p:nvPr/>
        </p:nvSpPr>
        <p:spPr>
          <a:xfrm>
            <a:off x="5879548" y="4221168"/>
            <a:ext cx="3890093" cy="932563"/>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将获取到的邻居信息并入到评分矩阵分解的过程中，使潜在特征矩阵具有高斯先验分布，确保相似的用户拥有相似的潜在特征</a:t>
            </a:r>
          </a:p>
        </p:txBody>
      </p:sp>
      <p:sp>
        <p:nvSpPr>
          <p:cNvPr id="23" name="椭圆 22"/>
          <p:cNvSpPr/>
          <p:nvPr/>
        </p:nvSpPr>
        <p:spPr>
          <a:xfrm>
            <a:off x="5552632" y="3975126"/>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5764386" y="852564"/>
            <a:ext cx="5694047" cy="2673549"/>
          </a:xfrm>
          <a:prstGeom prst="rect">
            <a:avLst/>
          </a:prstGeom>
        </p:spPr>
      </p:pic>
      <p:sp>
        <p:nvSpPr>
          <p:cNvPr id="24" name="矩形 23"/>
          <p:cNvSpPr/>
          <p:nvPr/>
        </p:nvSpPr>
        <p:spPr>
          <a:xfrm>
            <a:off x="-1172446" y="5596244"/>
            <a:ext cx="10942087" cy="400110"/>
          </a:xfrm>
          <a:prstGeom prst="rect">
            <a:avLst/>
          </a:prstGeom>
        </p:spPr>
        <p:txBody>
          <a:bodyPr wrap="square">
            <a:spAutoFit/>
          </a:bodyPr>
          <a:lstStyle/>
          <a:p>
            <a:pPr algn="ctr" defTabSz="609585"/>
            <a:r>
              <a:rPr lang="en-US" altLang="zh-CN" sz="2000" b="1" dirty="0">
                <a:solidFill>
                  <a:schemeClr val="tx1">
                    <a:lumMod val="85000"/>
                    <a:lumOff val="15000"/>
                  </a:schemeClr>
                </a:solidFill>
                <a:cs typeface="+mn-ea"/>
                <a:sym typeface="+mn-lt"/>
              </a:rPr>
              <a:t>NHPMF</a:t>
            </a:r>
            <a:r>
              <a:rPr lang="zh-CN" altLang="en-US" sz="2000" b="1" dirty="0">
                <a:solidFill>
                  <a:schemeClr val="tx1">
                    <a:lumMod val="85000"/>
                    <a:lumOff val="15000"/>
                  </a:schemeClr>
                </a:solidFill>
                <a:cs typeface="+mn-ea"/>
                <a:sym typeface="+mn-lt"/>
              </a:rPr>
              <a:t>：每一个用户（项目）的潜在特征向量与他们的近邻相似</a:t>
            </a:r>
          </a:p>
        </p:txBody>
      </p:sp>
      <p:sp>
        <p:nvSpPr>
          <p:cNvPr id="25" name="矩形 24"/>
          <p:cNvSpPr/>
          <p:nvPr/>
        </p:nvSpPr>
        <p:spPr>
          <a:xfrm>
            <a:off x="554920" y="5928696"/>
            <a:ext cx="10021902" cy="342210"/>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为更好利用用户和项目的近邻局部信息，通过概率矩阵分解，将额外的标签信息结合起来</a:t>
            </a:r>
          </a:p>
        </p:txBody>
      </p:sp>
    </p:spTree>
    <p:extLst>
      <p:ext uri="{BB962C8B-B14F-4D97-AF65-F5344CB8AC3E}">
        <p14:creationId xmlns:p14="http://schemas.microsoft.com/office/powerpoint/2010/main" val="65713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cs typeface="+mn-ea"/>
                <a:sym typeface="+mn-lt"/>
              </a:rPr>
              <a:t>近邻选取</a:t>
            </a:r>
          </a:p>
        </p:txBody>
      </p:sp>
      <p:pic>
        <p:nvPicPr>
          <p:cNvPr id="3" name="图片 2"/>
          <p:cNvPicPr>
            <a:picLocks noChangeAspect="1"/>
          </p:cNvPicPr>
          <p:nvPr/>
        </p:nvPicPr>
        <p:blipFill>
          <a:blip r:embed="rId2"/>
          <a:stretch>
            <a:fillRect/>
          </a:stretch>
        </p:blipFill>
        <p:spPr>
          <a:xfrm>
            <a:off x="3591179" y="1070849"/>
            <a:ext cx="3943920" cy="563417"/>
          </a:xfrm>
          <a:prstGeom prst="rect">
            <a:avLst/>
          </a:prstGeom>
        </p:spPr>
      </p:pic>
      <p:sp>
        <p:nvSpPr>
          <p:cNvPr id="9" name="文本框 8"/>
          <p:cNvSpPr txBox="1"/>
          <p:nvPr/>
        </p:nvSpPr>
        <p:spPr>
          <a:xfrm>
            <a:off x="552561" y="1146348"/>
            <a:ext cx="2378799" cy="412421"/>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标签</a:t>
            </a:r>
            <a:r>
              <a:rPr lang="en-US" altLang="zh-CN" sz="1600" kern="0" dirty="0">
                <a:latin typeface="微软雅黑" panose="020B0503020204020204" pitchFamily="34" charset="-122"/>
                <a:ea typeface="微软雅黑" panose="020B0503020204020204" pitchFamily="34" charset="-122"/>
                <a:cs typeface="+mn-ea"/>
                <a:sym typeface="+mn-lt"/>
              </a:rPr>
              <a:t>l</a:t>
            </a:r>
            <a:r>
              <a:rPr lang="zh-CN" altLang="en-US" sz="1600" kern="0" dirty="0">
                <a:latin typeface="微软雅黑" panose="020B0503020204020204" pitchFamily="34" charset="-122"/>
                <a:ea typeface="微软雅黑" panose="020B0503020204020204" pitchFamily="34" charset="-122"/>
                <a:cs typeface="+mn-ea"/>
                <a:sym typeface="+mn-lt"/>
              </a:rPr>
              <a:t>对用户</a:t>
            </a:r>
            <a:r>
              <a:rPr lang="en-US" altLang="zh-CN" sz="1600" kern="0" dirty="0" err="1">
                <a:latin typeface="微软雅黑" panose="020B0503020204020204" pitchFamily="34" charset="-122"/>
                <a:ea typeface="微软雅黑" panose="020B0503020204020204" pitchFamily="34" charset="-122"/>
                <a:cs typeface="+mn-ea"/>
                <a:sym typeface="+mn-lt"/>
              </a:rPr>
              <a:t>i</a:t>
            </a:r>
            <a:r>
              <a:rPr lang="zh-CN" altLang="en-US" sz="1600" kern="0" dirty="0">
                <a:latin typeface="微软雅黑" panose="020B0503020204020204" pitchFamily="34" charset="-122"/>
                <a:ea typeface="微软雅黑" panose="020B0503020204020204" pitchFamily="34" charset="-122"/>
                <a:cs typeface="+mn-ea"/>
                <a:sym typeface="+mn-lt"/>
              </a:rPr>
              <a:t>的权重影响</a:t>
            </a:r>
          </a:p>
        </p:txBody>
      </p:sp>
      <p:sp>
        <p:nvSpPr>
          <p:cNvPr id="10" name="文本框 9"/>
          <p:cNvSpPr txBox="1"/>
          <p:nvPr/>
        </p:nvSpPr>
        <p:spPr>
          <a:xfrm>
            <a:off x="682989" y="2172997"/>
            <a:ext cx="2378799" cy="73250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用户之间的相似度使用余弦相似度进行计算：</a:t>
            </a:r>
          </a:p>
        </p:txBody>
      </p:sp>
      <p:pic>
        <p:nvPicPr>
          <p:cNvPr id="11" name="图片 10"/>
          <p:cNvPicPr>
            <a:picLocks noChangeAspect="1"/>
          </p:cNvPicPr>
          <p:nvPr/>
        </p:nvPicPr>
        <p:blipFill>
          <a:blip r:embed="rId3"/>
          <a:stretch>
            <a:fillRect/>
          </a:stretch>
        </p:blipFill>
        <p:spPr>
          <a:xfrm>
            <a:off x="3591179" y="1993305"/>
            <a:ext cx="5488654" cy="1091892"/>
          </a:xfrm>
          <a:prstGeom prst="rect">
            <a:avLst/>
          </a:prstGeom>
        </p:spPr>
      </p:pic>
      <p:sp>
        <p:nvSpPr>
          <p:cNvPr id="12" name="文本框 11"/>
          <p:cNvSpPr txBox="1"/>
          <p:nvPr/>
        </p:nvSpPr>
        <p:spPr>
          <a:xfrm>
            <a:off x="682989" y="3842747"/>
            <a:ext cx="2378799" cy="1692771"/>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计算完所有用户之前的相似度之后，进行</a:t>
            </a:r>
            <a:r>
              <a:rPr lang="en-US" altLang="zh-CN" sz="1600" kern="0" dirty="0" err="1">
                <a:latin typeface="微软雅黑" panose="020B0503020204020204" pitchFamily="34" charset="-122"/>
                <a:ea typeface="微软雅黑" panose="020B0503020204020204" pitchFamily="34" charset="-122"/>
                <a:cs typeface="+mn-ea"/>
                <a:sym typeface="+mn-lt"/>
              </a:rPr>
              <a:t>TopK</a:t>
            </a:r>
            <a:r>
              <a:rPr lang="zh-CN" altLang="en-US" sz="1600" kern="0" dirty="0">
                <a:latin typeface="微软雅黑" panose="020B0503020204020204" pitchFamily="34" charset="-122"/>
                <a:ea typeface="微软雅黑" panose="020B0503020204020204" pitchFamily="34" charset="-122"/>
                <a:cs typeface="+mn-ea"/>
                <a:sym typeface="+mn-lt"/>
              </a:rPr>
              <a:t>排序，选出最相似的</a:t>
            </a:r>
            <a:r>
              <a:rPr lang="en-US" altLang="zh-CN" sz="1600" kern="0" dirty="0">
                <a:latin typeface="微软雅黑" panose="020B0503020204020204" pitchFamily="34" charset="-122"/>
                <a:ea typeface="微软雅黑" panose="020B0503020204020204" pitchFamily="34" charset="-122"/>
                <a:cs typeface="+mn-ea"/>
                <a:sym typeface="+mn-lt"/>
              </a:rPr>
              <a:t>K</a:t>
            </a:r>
            <a:r>
              <a:rPr lang="zh-CN" altLang="en-US" sz="1600" kern="0" dirty="0">
                <a:latin typeface="微软雅黑" panose="020B0503020204020204" pitchFamily="34" charset="-122"/>
                <a:ea typeface="微软雅黑" panose="020B0503020204020204" pitchFamily="34" charset="-122"/>
                <a:cs typeface="+mn-ea"/>
                <a:sym typeface="+mn-lt"/>
              </a:rPr>
              <a:t>个用户</a:t>
            </a:r>
            <a:r>
              <a:rPr lang="en-US" altLang="zh-CN" sz="1600" kern="0" dirty="0">
                <a:latin typeface="微软雅黑" panose="020B0503020204020204" pitchFamily="34" charset="-122"/>
                <a:ea typeface="微软雅黑" panose="020B0503020204020204" pitchFamily="34" charset="-122"/>
                <a:cs typeface="+mn-ea"/>
                <a:sym typeface="+mn-lt"/>
              </a:rPr>
              <a:t>N</a:t>
            </a:r>
            <a:r>
              <a:rPr lang="en-US" altLang="zh-CN" sz="1600" kern="0" baseline="-25000" dirty="0">
                <a:latin typeface="微软雅黑" panose="020B0503020204020204" pitchFamily="34" charset="-122"/>
                <a:ea typeface="微软雅黑" panose="020B0503020204020204" pitchFamily="34" charset="-122"/>
                <a:cs typeface="+mn-ea"/>
                <a:sym typeface="+mn-lt"/>
              </a:rPr>
              <a:t>ui</a:t>
            </a:r>
            <a:r>
              <a:rPr lang="en-US" altLang="zh-CN" sz="1600" kern="0" dirty="0">
                <a:latin typeface="微软雅黑" panose="020B0503020204020204" pitchFamily="34" charset="-122"/>
                <a:ea typeface="微软雅黑" panose="020B0503020204020204" pitchFamily="34" charset="-122"/>
                <a:cs typeface="+mn-ea"/>
                <a:sym typeface="+mn-lt"/>
              </a:rPr>
              <a:t>,</a:t>
            </a:r>
            <a:r>
              <a:rPr lang="en-US" altLang="zh-CN" sz="1600" kern="0" dirty="0">
                <a:latin typeface="微软雅黑" panose="020B0503020204020204" pitchFamily="34" charset="-122"/>
                <a:ea typeface="微软雅黑" panose="020B0503020204020204" pitchFamily="34" charset="-122"/>
                <a:cs typeface="+mn-ea"/>
                <a:sym typeface="+mn-lt"/>
              </a:rPr>
              <a:t> </a:t>
            </a:r>
            <a:r>
              <a:rPr lang="en-US" altLang="zh-CN" sz="1600" kern="0" dirty="0" err="1">
                <a:latin typeface="微软雅黑" panose="020B0503020204020204" pitchFamily="34" charset="-122"/>
                <a:ea typeface="微软雅黑" panose="020B0503020204020204" pitchFamily="34" charset="-122"/>
                <a:cs typeface="+mn-ea"/>
                <a:sym typeface="+mn-lt"/>
              </a:rPr>
              <a:t>N</a:t>
            </a:r>
            <a:r>
              <a:rPr lang="en-US" altLang="zh-CN" sz="1600" kern="0" baseline="-25000" dirty="0" err="1">
                <a:latin typeface="微软雅黑" panose="020B0503020204020204" pitchFamily="34" charset="-122"/>
                <a:ea typeface="微软雅黑" panose="020B0503020204020204" pitchFamily="34" charset="-122"/>
                <a:cs typeface="+mn-ea"/>
                <a:sym typeface="+mn-lt"/>
              </a:rPr>
              <a:t>v</a:t>
            </a:r>
            <a:r>
              <a:rPr lang="en-US" altLang="zh-CN" sz="1600" kern="0" baseline="-25000" dirty="0" err="1">
                <a:latin typeface="微软雅黑" panose="020B0503020204020204" pitchFamily="34" charset="-122"/>
                <a:ea typeface="微软雅黑" panose="020B0503020204020204" pitchFamily="34" charset="-122"/>
                <a:cs typeface="+mn-ea"/>
                <a:sym typeface="+mn-lt"/>
              </a:rPr>
              <a:t>i</a:t>
            </a:r>
            <a:r>
              <a:rPr lang="zh-CN" altLang="en-US" sz="1600" kern="0" dirty="0">
                <a:latin typeface="微软雅黑" panose="020B0503020204020204" pitchFamily="34" charset="-122"/>
                <a:ea typeface="微软雅黑" panose="020B0503020204020204" pitchFamily="34" charset="-122"/>
                <a:cs typeface="+mn-ea"/>
                <a:sym typeface="+mn-lt"/>
              </a:rPr>
              <a:t>之间的项目相似度同样计算</a:t>
            </a:r>
            <a:r>
              <a:rPr lang="en-US" altLang="zh-CN" sz="1600" kern="0" baseline="-25000" dirty="0">
                <a:latin typeface="微软雅黑" panose="020B0503020204020204" pitchFamily="34" charset="-122"/>
                <a:ea typeface="微软雅黑" panose="020B0503020204020204" pitchFamily="34" charset="-122"/>
                <a:cs typeface="+mn-ea"/>
                <a:sym typeface="+mn-lt"/>
              </a:rPr>
              <a:t> </a:t>
            </a:r>
            <a:r>
              <a:rPr lang="zh-CN" altLang="en-US" sz="1600" kern="0" dirty="0">
                <a:latin typeface="微软雅黑" panose="020B0503020204020204" pitchFamily="34" charset="-122"/>
                <a:ea typeface="微软雅黑" panose="020B0503020204020204" pitchFamily="34" charset="-122"/>
                <a:cs typeface="+mn-ea"/>
                <a:sym typeface="+mn-lt"/>
              </a:rPr>
              <a:t>：</a:t>
            </a:r>
          </a:p>
        </p:txBody>
      </p:sp>
      <p:pic>
        <p:nvPicPr>
          <p:cNvPr id="13" name="图片 12"/>
          <p:cNvPicPr>
            <a:picLocks noChangeAspect="1"/>
          </p:cNvPicPr>
          <p:nvPr/>
        </p:nvPicPr>
        <p:blipFill>
          <a:blip r:embed="rId4"/>
          <a:stretch>
            <a:fillRect/>
          </a:stretch>
        </p:blipFill>
        <p:spPr>
          <a:xfrm>
            <a:off x="4042611" y="3444236"/>
            <a:ext cx="4661173" cy="3026102"/>
          </a:xfrm>
          <a:prstGeom prst="rect">
            <a:avLst/>
          </a:prstGeom>
        </p:spPr>
      </p:pic>
    </p:spTree>
    <p:extLst>
      <p:ext uri="{BB962C8B-B14F-4D97-AF65-F5344CB8AC3E}">
        <p14:creationId xmlns:p14="http://schemas.microsoft.com/office/powerpoint/2010/main" val="4821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cs typeface="+mn-ea"/>
                <a:sym typeface="+mn-lt"/>
              </a:rPr>
              <a:t>近邻感知概率矩阵分解</a:t>
            </a:r>
          </a:p>
        </p:txBody>
      </p:sp>
      <p:sp>
        <p:nvSpPr>
          <p:cNvPr id="9" name="文本框 8"/>
          <p:cNvSpPr txBox="1"/>
          <p:nvPr/>
        </p:nvSpPr>
        <p:spPr>
          <a:xfrm>
            <a:off x="552561" y="719554"/>
            <a:ext cx="2509227" cy="1769715"/>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用户</a:t>
            </a:r>
            <a:r>
              <a:rPr lang="en-US" altLang="zh-CN" sz="1600" kern="0" dirty="0" err="1">
                <a:latin typeface="微软雅黑" panose="020B0503020204020204" pitchFamily="34" charset="-122"/>
                <a:ea typeface="微软雅黑" panose="020B0503020204020204" pitchFamily="34" charset="-122"/>
                <a:cs typeface="+mn-ea"/>
                <a:sym typeface="+mn-lt"/>
              </a:rPr>
              <a:t>i</a:t>
            </a:r>
            <a:r>
              <a:rPr lang="zh-CN" altLang="en-US" sz="1600" kern="0" dirty="0">
                <a:latin typeface="微软雅黑" panose="020B0503020204020204" pitchFamily="34" charset="-122"/>
                <a:ea typeface="微软雅黑" panose="020B0503020204020204" pitchFamily="34" charset="-122"/>
                <a:cs typeface="+mn-ea"/>
                <a:sym typeface="+mn-lt"/>
              </a:rPr>
              <a:t>与他的近邻集合具有相似的潜在特征向量；</a:t>
            </a:r>
            <a:r>
              <a:rPr lang="zh-CN" altLang="en-US" sz="1600" kern="0" dirty="0">
                <a:latin typeface="微软雅黑" panose="020B0503020204020204" pitchFamily="34" charset="-122"/>
                <a:ea typeface="微软雅黑" panose="020B0503020204020204" pitchFamily="34" charset="-122"/>
                <a:cs typeface="+mn-ea"/>
                <a:sym typeface="+mn-lt"/>
              </a:rPr>
              <a:t>项目</a:t>
            </a:r>
            <a:r>
              <a:rPr lang="en-US" altLang="zh-CN" sz="1600" kern="0" dirty="0">
                <a:latin typeface="微软雅黑" panose="020B0503020204020204" pitchFamily="34" charset="-122"/>
                <a:ea typeface="微软雅黑" panose="020B0503020204020204" pitchFamily="34" charset="-122"/>
                <a:cs typeface="+mn-ea"/>
                <a:sym typeface="+mn-lt"/>
              </a:rPr>
              <a:t>j</a:t>
            </a:r>
            <a:r>
              <a:rPr lang="zh-CN" altLang="en-US" sz="1600" kern="0" dirty="0">
                <a:latin typeface="微软雅黑" panose="020B0503020204020204" pitchFamily="34" charset="-122"/>
                <a:ea typeface="微软雅黑" panose="020B0503020204020204" pitchFamily="34" charset="-122"/>
                <a:cs typeface="+mn-ea"/>
                <a:sym typeface="+mn-lt"/>
              </a:rPr>
              <a:t>与他的近邻集合也具有相似的潜在特征向量；</a:t>
            </a:r>
          </a:p>
          <a:p>
            <a:pPr>
              <a:lnSpc>
                <a:spcPct val="130000"/>
              </a:lnSpc>
              <a:spcBef>
                <a:spcPts val="600"/>
              </a:spcBef>
            </a:pP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066953" y="2957078"/>
            <a:ext cx="2378799" cy="73250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因此用户和项目的特征概率分布符合：</a:t>
            </a:r>
          </a:p>
        </p:txBody>
      </p:sp>
      <p:sp>
        <p:nvSpPr>
          <p:cNvPr id="12" name="文本框 11"/>
          <p:cNvSpPr txBox="1"/>
          <p:nvPr/>
        </p:nvSpPr>
        <p:spPr>
          <a:xfrm>
            <a:off x="987792" y="4879761"/>
            <a:ext cx="2378799"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由条件概率分布：</a:t>
            </a:r>
          </a:p>
        </p:txBody>
      </p:sp>
      <p:pic>
        <p:nvPicPr>
          <p:cNvPr id="4" name="图片 3"/>
          <p:cNvPicPr>
            <a:picLocks noChangeAspect="1"/>
          </p:cNvPicPr>
          <p:nvPr/>
        </p:nvPicPr>
        <p:blipFill>
          <a:blip r:embed="rId3"/>
          <a:stretch>
            <a:fillRect/>
          </a:stretch>
        </p:blipFill>
        <p:spPr>
          <a:xfrm>
            <a:off x="3366591" y="719554"/>
            <a:ext cx="5887617" cy="1508540"/>
          </a:xfrm>
          <a:prstGeom prst="rect">
            <a:avLst/>
          </a:prstGeom>
        </p:spPr>
      </p:pic>
      <p:pic>
        <p:nvPicPr>
          <p:cNvPr id="5" name="图片 4"/>
          <p:cNvPicPr>
            <a:picLocks noChangeAspect="1"/>
          </p:cNvPicPr>
          <p:nvPr/>
        </p:nvPicPr>
        <p:blipFill>
          <a:blip r:embed="rId4"/>
          <a:stretch>
            <a:fillRect/>
          </a:stretch>
        </p:blipFill>
        <p:spPr>
          <a:xfrm>
            <a:off x="3366591" y="2228094"/>
            <a:ext cx="5971429" cy="2190476"/>
          </a:xfrm>
          <a:prstGeom prst="rect">
            <a:avLst/>
          </a:prstGeom>
        </p:spPr>
      </p:pic>
      <p:sp>
        <p:nvSpPr>
          <p:cNvPr id="6" name="文本框 5"/>
          <p:cNvSpPr txBox="1"/>
          <p:nvPr/>
        </p:nvSpPr>
        <p:spPr>
          <a:xfrm>
            <a:off x="10010274" y="978568"/>
            <a:ext cx="1963999" cy="809452"/>
          </a:xfrm>
          <a:prstGeom prst="rect">
            <a:avLst/>
          </a:prstGeom>
          <a:noFill/>
        </p:spPr>
        <p:txBody>
          <a:bodyPr wrap="none" rtlCol="0">
            <a:spAutoFit/>
          </a:bodyPr>
          <a:lstStyle/>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N</a:t>
            </a:r>
            <a:r>
              <a:rPr lang="en-US" altLang="zh-CN" sz="1600" kern="0" baseline="-25000" dirty="0">
                <a:latin typeface="微软雅黑" panose="020B0503020204020204" pitchFamily="34" charset="-122"/>
                <a:ea typeface="微软雅黑" panose="020B0503020204020204" pitchFamily="34" charset="-122"/>
                <a:cs typeface="+mn-ea"/>
                <a:sym typeface="+mn-lt"/>
              </a:rPr>
              <a:t>ui</a:t>
            </a:r>
            <a:r>
              <a:rPr lang="zh-CN" altLang="en-US" sz="1600" kern="0" dirty="0">
                <a:latin typeface="微软雅黑" panose="020B0503020204020204" pitchFamily="34" charset="-122"/>
                <a:ea typeface="微软雅黑" panose="020B0503020204020204" pitchFamily="34" charset="-122"/>
                <a:cs typeface="+mn-ea"/>
                <a:sym typeface="+mn-lt"/>
              </a:rPr>
              <a:t>用户</a:t>
            </a:r>
            <a:r>
              <a:rPr lang="en-US" altLang="zh-CN" sz="1600" kern="0" dirty="0" err="1">
                <a:latin typeface="微软雅黑" panose="020B0503020204020204" pitchFamily="34" charset="-122"/>
                <a:ea typeface="微软雅黑" panose="020B0503020204020204" pitchFamily="34" charset="-122"/>
                <a:cs typeface="+mn-ea"/>
                <a:sym typeface="+mn-lt"/>
              </a:rPr>
              <a:t>i</a:t>
            </a:r>
            <a:r>
              <a:rPr lang="zh-CN" altLang="en-US" sz="1600" kern="0" dirty="0">
                <a:latin typeface="微软雅黑" panose="020B0503020204020204" pitchFamily="34" charset="-122"/>
                <a:ea typeface="微软雅黑" panose="020B0503020204020204" pitchFamily="34" charset="-122"/>
                <a:cs typeface="+mn-ea"/>
                <a:sym typeface="+mn-lt"/>
              </a:rPr>
              <a:t>的近邻集合</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err="1">
                <a:latin typeface="微软雅黑" panose="020B0503020204020204" pitchFamily="34" charset="-122"/>
                <a:ea typeface="微软雅黑" panose="020B0503020204020204" pitchFamily="34" charset="-122"/>
                <a:cs typeface="+mn-ea"/>
                <a:sym typeface="+mn-lt"/>
              </a:rPr>
              <a:t>N</a:t>
            </a:r>
            <a:r>
              <a:rPr lang="en-US" altLang="zh-CN" sz="1600" kern="0" baseline="-25000" dirty="0" err="1">
                <a:latin typeface="微软雅黑" panose="020B0503020204020204" pitchFamily="34" charset="-122"/>
                <a:ea typeface="微软雅黑" panose="020B0503020204020204" pitchFamily="34" charset="-122"/>
                <a:cs typeface="+mn-ea"/>
                <a:sym typeface="+mn-lt"/>
              </a:rPr>
              <a:t>V</a:t>
            </a:r>
            <a:r>
              <a:rPr lang="en-US" altLang="zh-CN" sz="1200" kern="0" baseline="-25000" dirty="0" err="1">
                <a:latin typeface="微软雅黑" panose="020B0503020204020204" pitchFamily="34" charset="-122"/>
                <a:ea typeface="微软雅黑" panose="020B0503020204020204" pitchFamily="34" charset="-122"/>
                <a:cs typeface="+mn-ea"/>
                <a:sym typeface="+mn-lt"/>
              </a:rPr>
              <a:t>j</a:t>
            </a:r>
            <a:r>
              <a:rPr lang="zh-CN" altLang="en-US" sz="1600" kern="0" dirty="0">
                <a:latin typeface="微软雅黑" panose="020B0503020204020204" pitchFamily="34" charset="-122"/>
                <a:ea typeface="微软雅黑" panose="020B0503020204020204" pitchFamily="34" charset="-122"/>
                <a:cs typeface="+mn-ea"/>
                <a:sym typeface="+mn-lt"/>
              </a:rPr>
              <a:t>项目</a:t>
            </a:r>
            <a:r>
              <a:rPr lang="en-US" altLang="zh-CN" sz="1600" kern="0" dirty="0">
                <a:latin typeface="微软雅黑" panose="020B0503020204020204" pitchFamily="34" charset="-122"/>
                <a:ea typeface="微软雅黑" panose="020B0503020204020204" pitchFamily="34" charset="-122"/>
                <a:cs typeface="+mn-ea"/>
                <a:sym typeface="+mn-lt"/>
              </a:rPr>
              <a:t>j</a:t>
            </a:r>
            <a:r>
              <a:rPr lang="zh-CN" altLang="en-US" sz="1600" kern="0" dirty="0">
                <a:latin typeface="微软雅黑" panose="020B0503020204020204" pitchFamily="34" charset="-122"/>
                <a:ea typeface="微软雅黑" panose="020B0503020204020204" pitchFamily="34" charset="-122"/>
                <a:cs typeface="+mn-ea"/>
                <a:sym typeface="+mn-lt"/>
              </a:rPr>
              <a:t>的近邻集合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5"/>
          <a:stretch>
            <a:fillRect/>
          </a:stretch>
        </p:blipFill>
        <p:spPr>
          <a:xfrm>
            <a:off x="3366591" y="4418570"/>
            <a:ext cx="6361905" cy="1085714"/>
          </a:xfrm>
          <a:prstGeom prst="rect">
            <a:avLst/>
          </a:prstGeom>
        </p:spPr>
      </p:pic>
    </p:spTree>
    <p:extLst>
      <p:ext uri="{BB962C8B-B14F-4D97-AF65-F5344CB8AC3E}">
        <p14:creationId xmlns:p14="http://schemas.microsoft.com/office/powerpoint/2010/main" val="40381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椭圆 1023"/>
          <p:cNvSpPr/>
          <p:nvPr/>
        </p:nvSpPr>
        <p:spPr>
          <a:xfrm>
            <a:off x="6743053" y="1656429"/>
            <a:ext cx="211754" cy="2117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5" name="椭圆 644"/>
          <p:cNvSpPr/>
          <p:nvPr/>
        </p:nvSpPr>
        <p:spPr>
          <a:xfrm>
            <a:off x="6743053" y="2349602"/>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cs typeface="+mn-ea"/>
              <a:sym typeface="+mn-lt"/>
            </a:endParaRPr>
          </a:p>
        </p:txBody>
      </p:sp>
      <p:sp>
        <p:nvSpPr>
          <p:cNvPr id="646" name="椭圆 645"/>
          <p:cNvSpPr/>
          <p:nvPr/>
        </p:nvSpPr>
        <p:spPr>
          <a:xfrm>
            <a:off x="6743053" y="3042775"/>
            <a:ext cx="211754" cy="21175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7" name="椭圆 646"/>
          <p:cNvSpPr/>
          <p:nvPr/>
        </p:nvSpPr>
        <p:spPr>
          <a:xfrm>
            <a:off x="6743053" y="3735948"/>
            <a:ext cx="211754" cy="2117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8" name="椭圆 647"/>
          <p:cNvSpPr/>
          <p:nvPr/>
        </p:nvSpPr>
        <p:spPr>
          <a:xfrm>
            <a:off x="6743053" y="4429121"/>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2" name="椭圆 651"/>
          <p:cNvSpPr/>
          <p:nvPr/>
        </p:nvSpPr>
        <p:spPr>
          <a:xfrm>
            <a:off x="6743053" y="5122293"/>
            <a:ext cx="211754" cy="21175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5" name="矩形 1024"/>
          <p:cNvSpPr/>
          <p:nvPr/>
        </p:nvSpPr>
        <p:spPr>
          <a:xfrm>
            <a:off x="7247378" y="1577640"/>
            <a:ext cx="1869423" cy="369332"/>
          </a:xfrm>
          <a:prstGeom prst="rect">
            <a:avLst/>
          </a:prstGeom>
        </p:spPr>
        <p:txBody>
          <a:bodyPr wrap="none">
            <a:spAutoFit/>
          </a:bodyPr>
          <a:lstStyle/>
          <a:p>
            <a:r>
              <a:rPr lang="en-US" altLang="zh-CN" dirty="0">
                <a:cs typeface="+mn-ea"/>
                <a:sym typeface="+mn-lt"/>
              </a:rPr>
              <a:t>Part 1  </a:t>
            </a:r>
            <a:r>
              <a:rPr lang="zh-CN" altLang="en-US" dirty="0">
                <a:cs typeface="+mn-ea"/>
                <a:sym typeface="+mn-lt"/>
              </a:rPr>
              <a:t>作者简介</a:t>
            </a:r>
          </a:p>
        </p:txBody>
      </p:sp>
      <p:sp>
        <p:nvSpPr>
          <p:cNvPr id="655" name="矩形 654"/>
          <p:cNvSpPr/>
          <p:nvPr/>
        </p:nvSpPr>
        <p:spPr>
          <a:xfrm>
            <a:off x="7247378" y="2271527"/>
            <a:ext cx="1869423" cy="369332"/>
          </a:xfrm>
          <a:prstGeom prst="rect">
            <a:avLst/>
          </a:prstGeom>
        </p:spPr>
        <p:txBody>
          <a:bodyPr wrap="none">
            <a:spAutoFit/>
          </a:bodyPr>
          <a:lstStyle/>
          <a:p>
            <a:r>
              <a:rPr lang="en-US" altLang="zh-CN" dirty="0">
                <a:cs typeface="+mn-ea"/>
                <a:sym typeface="+mn-lt"/>
              </a:rPr>
              <a:t>Part 2  </a:t>
            </a:r>
            <a:r>
              <a:rPr lang="zh-CN" altLang="en-US" dirty="0">
                <a:cs typeface="+mn-ea"/>
                <a:sym typeface="+mn-lt"/>
              </a:rPr>
              <a:t>选题背景</a:t>
            </a:r>
          </a:p>
        </p:txBody>
      </p:sp>
      <p:sp>
        <p:nvSpPr>
          <p:cNvPr id="656" name="矩形 655"/>
          <p:cNvSpPr/>
          <p:nvPr/>
        </p:nvSpPr>
        <p:spPr>
          <a:xfrm>
            <a:off x="7247378" y="2965414"/>
            <a:ext cx="1892698" cy="369332"/>
          </a:xfrm>
          <a:prstGeom prst="rect">
            <a:avLst/>
          </a:prstGeom>
        </p:spPr>
        <p:txBody>
          <a:bodyPr wrap="none">
            <a:spAutoFit/>
          </a:bodyPr>
          <a:lstStyle/>
          <a:p>
            <a:r>
              <a:rPr lang="en-US" altLang="zh-CN" dirty="0">
                <a:cs typeface="+mn-ea"/>
                <a:sym typeface="+mn-lt"/>
              </a:rPr>
              <a:t>Part 3  </a:t>
            </a:r>
            <a:r>
              <a:rPr lang="zh-CN" altLang="en-US" dirty="0">
                <a:cs typeface="+mn-ea"/>
                <a:sym typeface="+mn-lt"/>
              </a:rPr>
              <a:t>研究方法</a:t>
            </a:r>
          </a:p>
        </p:txBody>
      </p:sp>
      <p:sp>
        <p:nvSpPr>
          <p:cNvPr id="657" name="矩形 656"/>
          <p:cNvSpPr/>
          <p:nvPr/>
        </p:nvSpPr>
        <p:spPr>
          <a:xfrm>
            <a:off x="7247378" y="3659301"/>
            <a:ext cx="1892698" cy="369332"/>
          </a:xfrm>
          <a:prstGeom prst="rect">
            <a:avLst/>
          </a:prstGeom>
        </p:spPr>
        <p:txBody>
          <a:bodyPr wrap="none">
            <a:spAutoFit/>
          </a:bodyPr>
          <a:lstStyle/>
          <a:p>
            <a:r>
              <a:rPr lang="en-US" altLang="zh-CN" dirty="0">
                <a:cs typeface="+mn-ea"/>
                <a:sym typeface="+mn-lt"/>
              </a:rPr>
              <a:t>Part 4  </a:t>
            </a:r>
            <a:r>
              <a:rPr lang="zh-CN" altLang="en-US" dirty="0">
                <a:cs typeface="+mn-ea"/>
                <a:sym typeface="+mn-lt"/>
              </a:rPr>
              <a:t>分析讨论</a:t>
            </a:r>
          </a:p>
        </p:txBody>
      </p:sp>
      <p:sp>
        <p:nvSpPr>
          <p:cNvPr id="658" name="矩形 657"/>
          <p:cNvSpPr/>
          <p:nvPr/>
        </p:nvSpPr>
        <p:spPr>
          <a:xfrm>
            <a:off x="7247378" y="5047074"/>
            <a:ext cx="1892698" cy="369332"/>
          </a:xfrm>
          <a:prstGeom prst="rect">
            <a:avLst/>
          </a:prstGeom>
        </p:spPr>
        <p:txBody>
          <a:bodyPr wrap="none">
            <a:spAutoFit/>
          </a:bodyPr>
          <a:lstStyle/>
          <a:p>
            <a:r>
              <a:rPr lang="en-US" altLang="zh-CN" dirty="0">
                <a:cs typeface="+mn-ea"/>
                <a:sym typeface="+mn-lt"/>
              </a:rPr>
              <a:t>Part 6  </a:t>
            </a:r>
            <a:r>
              <a:rPr lang="zh-CN" altLang="en-US" dirty="0">
                <a:cs typeface="+mn-ea"/>
                <a:sym typeface="+mn-lt"/>
              </a:rPr>
              <a:t>参考文献</a:t>
            </a:r>
          </a:p>
        </p:txBody>
      </p:sp>
      <p:sp>
        <p:nvSpPr>
          <p:cNvPr id="659" name="矩形 658"/>
          <p:cNvSpPr/>
          <p:nvPr/>
        </p:nvSpPr>
        <p:spPr>
          <a:xfrm>
            <a:off x="7247378" y="4353188"/>
            <a:ext cx="1892698" cy="369332"/>
          </a:xfrm>
          <a:prstGeom prst="rect">
            <a:avLst/>
          </a:prstGeom>
        </p:spPr>
        <p:txBody>
          <a:bodyPr wrap="none">
            <a:spAutoFit/>
          </a:bodyPr>
          <a:lstStyle/>
          <a:p>
            <a:r>
              <a:rPr lang="en-US" altLang="zh-CN" dirty="0">
                <a:cs typeface="+mn-ea"/>
                <a:sym typeface="+mn-lt"/>
              </a:rPr>
              <a:t>Part 5  </a:t>
            </a:r>
            <a:r>
              <a:rPr lang="zh-CN" altLang="en-US" dirty="0">
                <a:cs typeface="+mn-ea"/>
                <a:sym typeface="+mn-lt"/>
              </a:rPr>
              <a:t>主要结论</a:t>
            </a:r>
          </a:p>
        </p:txBody>
      </p:sp>
      <p:sp>
        <p:nvSpPr>
          <p:cNvPr id="1029" name="文本占位符 1028"/>
          <p:cNvSpPr>
            <a:spLocks noGrp="1"/>
          </p:cNvSpPr>
          <p:nvPr>
            <p:ph type="body" sz="quarter" idx="10"/>
          </p:nvPr>
        </p:nvSpPr>
        <p:spPr>
          <a:xfrm>
            <a:off x="2898775" y="2455479"/>
            <a:ext cx="1533525" cy="1344613"/>
          </a:xfrm>
        </p:spPr>
        <p:txBody>
          <a:bodyPr/>
          <a:lstStyle/>
          <a:p>
            <a:pPr lvl="0" algn="ctr" defTabSz="914377">
              <a:lnSpc>
                <a:spcPct val="100000"/>
              </a:lnSpc>
              <a:spcBef>
                <a:spcPts val="0"/>
              </a:spcBef>
            </a:pPr>
            <a:r>
              <a:rPr lang="zh-CN" altLang="en-US" sz="4800" b="1" dirty="0">
                <a:ln w="3175">
                  <a:solidFill>
                    <a:srgbClr val="000000">
                      <a:lumMod val="50000"/>
                      <a:lumOff val="50000"/>
                    </a:srgbClr>
                  </a:solidFill>
                </a:ln>
                <a:solidFill>
                  <a:srgbClr val="FFFFFF"/>
                </a:solidFill>
                <a:cs typeface="+mn-ea"/>
                <a:sym typeface="+mn-lt"/>
              </a:rPr>
              <a:t>主要内容</a:t>
            </a:r>
            <a:endParaRPr lang="en-US" altLang="zh-CN" sz="4800" b="1" dirty="0">
              <a:ln w="3175">
                <a:solidFill>
                  <a:srgbClr val="000000">
                    <a:lumMod val="50000"/>
                    <a:lumOff val="50000"/>
                  </a:srgbClr>
                </a:solidFill>
              </a:ln>
              <a:solidFill>
                <a:srgbClr val="FFFFFF"/>
              </a:solidFill>
              <a:cs typeface="+mn-ea"/>
              <a:sym typeface="+mn-lt"/>
            </a:endParaRPr>
          </a:p>
          <a:p>
            <a:pPr lvl="0" algn="ctr" defTabSz="914377">
              <a:lnSpc>
                <a:spcPct val="100000"/>
              </a:lnSpc>
              <a:spcBef>
                <a:spcPts val="0"/>
              </a:spcBef>
            </a:pPr>
            <a:r>
              <a:rPr lang="en-US" altLang="zh-CN" sz="2400" b="1" dirty="0">
                <a:ln>
                  <a:solidFill>
                    <a:srgbClr val="000000">
                      <a:lumMod val="50000"/>
                      <a:lumOff val="50000"/>
                    </a:srgbClr>
                  </a:solidFill>
                </a:ln>
                <a:solidFill>
                  <a:srgbClr val="FFFFFF"/>
                </a:solidFill>
                <a:cs typeface="+mn-ea"/>
                <a:sym typeface="+mn-lt"/>
              </a:rPr>
              <a:t>Content</a:t>
            </a:r>
            <a:endParaRPr lang="zh-CN" altLang="en-US" sz="2400" b="1" dirty="0">
              <a:ln>
                <a:solidFill>
                  <a:srgbClr val="000000">
                    <a:lumMod val="50000"/>
                    <a:lumOff val="50000"/>
                  </a:srgbClr>
                </a:solidFill>
              </a:ln>
              <a:solidFill>
                <a:srgbClr val="FFFFFF"/>
              </a:solidFill>
              <a:cs typeface="+mn-ea"/>
              <a:sym typeface="+mn-lt"/>
            </a:endParaRPr>
          </a:p>
        </p:txBody>
      </p:sp>
    </p:spTree>
    <p:extLst>
      <p:ext uri="{BB962C8B-B14F-4D97-AF65-F5344CB8AC3E}">
        <p14:creationId xmlns:p14="http://schemas.microsoft.com/office/powerpoint/2010/main" val="24367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cs typeface="+mn-ea"/>
                <a:sym typeface="+mn-lt"/>
              </a:rPr>
              <a:t>近邻感知概率矩阵分解</a:t>
            </a:r>
          </a:p>
        </p:txBody>
      </p:sp>
      <p:sp>
        <p:nvSpPr>
          <p:cNvPr id="9" name="文本框 8"/>
          <p:cNvSpPr txBox="1"/>
          <p:nvPr/>
        </p:nvSpPr>
        <p:spPr>
          <a:xfrm>
            <a:off x="500767" y="1085808"/>
            <a:ext cx="4998007" cy="73250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同样经过条件概率公式的变形，运用极大似然法，最大概率分布等价于此能量</a:t>
            </a:r>
            <a:r>
              <a:rPr lang="en-US" altLang="zh-CN" sz="1600" kern="0" dirty="0">
                <a:latin typeface="微软雅黑" panose="020B0503020204020204" pitchFamily="34" charset="-122"/>
                <a:ea typeface="微软雅黑" panose="020B0503020204020204" pitchFamily="34" charset="-122"/>
                <a:cs typeface="+mn-ea"/>
                <a:sym typeface="+mn-lt"/>
              </a:rPr>
              <a:t>E</a:t>
            </a:r>
            <a:r>
              <a:rPr lang="zh-CN" altLang="en-US" sz="1600" kern="0" dirty="0">
                <a:latin typeface="微软雅黑" panose="020B0503020204020204" pitchFamily="34" charset="-122"/>
                <a:ea typeface="微软雅黑" panose="020B0503020204020204" pitchFamily="34" charset="-122"/>
                <a:cs typeface="+mn-ea"/>
                <a:sym typeface="+mn-lt"/>
              </a:rPr>
              <a:t>极小：</a:t>
            </a:r>
          </a:p>
        </p:txBody>
      </p:sp>
      <p:sp>
        <p:nvSpPr>
          <p:cNvPr id="10" name="文本框 9"/>
          <p:cNvSpPr txBox="1"/>
          <p:nvPr/>
        </p:nvSpPr>
        <p:spPr>
          <a:xfrm>
            <a:off x="361100" y="4438115"/>
            <a:ext cx="2378799" cy="1052596"/>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分别对用户</a:t>
            </a:r>
            <a:r>
              <a:rPr lang="en-US" altLang="zh-CN" sz="1600" kern="0" dirty="0" err="1">
                <a:latin typeface="微软雅黑" panose="020B0503020204020204" pitchFamily="34" charset="-122"/>
                <a:ea typeface="微软雅黑" panose="020B0503020204020204" pitchFamily="34" charset="-122"/>
                <a:cs typeface="+mn-ea"/>
                <a:sym typeface="+mn-lt"/>
              </a:rPr>
              <a:t>i</a:t>
            </a:r>
            <a:r>
              <a:rPr lang="zh-CN" altLang="en-US" sz="1600" kern="0" dirty="0">
                <a:latin typeface="微软雅黑" panose="020B0503020204020204" pitchFamily="34" charset="-122"/>
                <a:ea typeface="微软雅黑" panose="020B0503020204020204" pitchFamily="34" charset="-122"/>
                <a:cs typeface="+mn-ea"/>
                <a:sym typeface="+mn-lt"/>
              </a:rPr>
              <a:t>和项目</a:t>
            </a:r>
            <a:r>
              <a:rPr lang="en-US" altLang="zh-CN" sz="1600" kern="0" dirty="0">
                <a:latin typeface="微软雅黑" panose="020B0503020204020204" pitchFamily="34" charset="-122"/>
                <a:ea typeface="微软雅黑" panose="020B0503020204020204" pitchFamily="34" charset="-122"/>
                <a:cs typeface="+mn-ea"/>
                <a:sym typeface="+mn-lt"/>
              </a:rPr>
              <a:t>j</a:t>
            </a:r>
            <a:r>
              <a:rPr lang="zh-CN" altLang="en-US" sz="1600" kern="0" dirty="0">
                <a:latin typeface="微软雅黑" panose="020B0503020204020204" pitchFamily="34" charset="-122"/>
                <a:ea typeface="微软雅黑" panose="020B0503020204020204" pitchFamily="34" charset="-122"/>
                <a:cs typeface="+mn-ea"/>
                <a:sym typeface="+mn-lt"/>
              </a:rPr>
              <a:t>求偏导，使用梯度下降法得出极小值，：</a:t>
            </a:r>
          </a:p>
        </p:txBody>
      </p:sp>
      <p:pic>
        <p:nvPicPr>
          <p:cNvPr id="3" name="图片 2"/>
          <p:cNvPicPr>
            <a:picLocks noChangeAspect="1"/>
          </p:cNvPicPr>
          <p:nvPr/>
        </p:nvPicPr>
        <p:blipFill>
          <a:blip r:embed="rId3"/>
          <a:stretch>
            <a:fillRect/>
          </a:stretch>
        </p:blipFill>
        <p:spPr>
          <a:xfrm>
            <a:off x="361100" y="2171756"/>
            <a:ext cx="3276790" cy="742832"/>
          </a:xfrm>
          <a:prstGeom prst="rect">
            <a:avLst/>
          </a:prstGeom>
        </p:spPr>
      </p:pic>
      <p:pic>
        <p:nvPicPr>
          <p:cNvPr id="8" name="图片 7"/>
          <p:cNvPicPr>
            <a:picLocks noChangeAspect="1"/>
          </p:cNvPicPr>
          <p:nvPr/>
        </p:nvPicPr>
        <p:blipFill>
          <a:blip r:embed="rId4"/>
          <a:stretch>
            <a:fillRect/>
          </a:stretch>
        </p:blipFill>
        <p:spPr>
          <a:xfrm>
            <a:off x="3637890" y="2171756"/>
            <a:ext cx="3964086" cy="798371"/>
          </a:xfrm>
          <a:prstGeom prst="rect">
            <a:avLst/>
          </a:prstGeom>
        </p:spPr>
      </p:pic>
      <p:pic>
        <p:nvPicPr>
          <p:cNvPr id="11" name="图片 10"/>
          <p:cNvPicPr>
            <a:picLocks noChangeAspect="1"/>
          </p:cNvPicPr>
          <p:nvPr/>
        </p:nvPicPr>
        <p:blipFill>
          <a:blip r:embed="rId5"/>
          <a:stretch>
            <a:fillRect/>
          </a:stretch>
        </p:blipFill>
        <p:spPr>
          <a:xfrm>
            <a:off x="7601976" y="2171756"/>
            <a:ext cx="3907920" cy="804977"/>
          </a:xfrm>
          <a:prstGeom prst="rect">
            <a:avLst/>
          </a:prstGeom>
        </p:spPr>
      </p:pic>
      <p:pic>
        <p:nvPicPr>
          <p:cNvPr id="13" name="图片 12"/>
          <p:cNvPicPr>
            <a:picLocks noChangeAspect="1"/>
          </p:cNvPicPr>
          <p:nvPr/>
        </p:nvPicPr>
        <p:blipFill>
          <a:blip r:embed="rId6"/>
          <a:stretch>
            <a:fillRect/>
          </a:stretch>
        </p:blipFill>
        <p:spPr>
          <a:xfrm>
            <a:off x="10024546" y="3066256"/>
            <a:ext cx="1485350" cy="524501"/>
          </a:xfrm>
          <a:prstGeom prst="rect">
            <a:avLst/>
          </a:prstGeom>
        </p:spPr>
      </p:pic>
      <p:pic>
        <p:nvPicPr>
          <p:cNvPr id="14" name="图片 13"/>
          <p:cNvPicPr>
            <a:picLocks noChangeAspect="1"/>
          </p:cNvPicPr>
          <p:nvPr/>
        </p:nvPicPr>
        <p:blipFill>
          <a:blip r:embed="rId7"/>
          <a:stretch>
            <a:fillRect/>
          </a:stretch>
        </p:blipFill>
        <p:spPr>
          <a:xfrm>
            <a:off x="3380114" y="3765549"/>
            <a:ext cx="5410960" cy="1345132"/>
          </a:xfrm>
          <a:prstGeom prst="rect">
            <a:avLst/>
          </a:prstGeom>
        </p:spPr>
      </p:pic>
      <p:pic>
        <p:nvPicPr>
          <p:cNvPr id="15" name="图片 14"/>
          <p:cNvPicPr>
            <a:picLocks noChangeAspect="1"/>
          </p:cNvPicPr>
          <p:nvPr/>
        </p:nvPicPr>
        <p:blipFill>
          <a:blip r:embed="rId8"/>
          <a:stretch>
            <a:fillRect/>
          </a:stretch>
        </p:blipFill>
        <p:spPr>
          <a:xfrm>
            <a:off x="3380114" y="5110681"/>
            <a:ext cx="5410960" cy="1414792"/>
          </a:xfrm>
          <a:prstGeom prst="rect">
            <a:avLst/>
          </a:prstGeom>
        </p:spPr>
      </p:pic>
    </p:spTree>
    <p:extLst>
      <p:ext uri="{BB962C8B-B14F-4D97-AF65-F5344CB8AC3E}">
        <p14:creationId xmlns:p14="http://schemas.microsoft.com/office/powerpoint/2010/main" val="21353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Three </a:t>
            </a:r>
            <a:r>
              <a:rPr lang="zh-CN" altLang="en-US" b="1" dirty="0">
                <a:cs typeface="+mn-ea"/>
                <a:sym typeface="+mn-lt"/>
              </a:rPr>
              <a:t>对比</a:t>
            </a:r>
          </a:p>
        </p:txBody>
      </p:sp>
      <p:grpSp>
        <p:nvGrpSpPr>
          <p:cNvPr id="4" name="组合 3"/>
          <p:cNvGrpSpPr/>
          <p:nvPr/>
        </p:nvGrpSpPr>
        <p:grpSpPr>
          <a:xfrm>
            <a:off x="765276" y="1158151"/>
            <a:ext cx="4480492" cy="973666"/>
            <a:chOff x="765276" y="5088467"/>
            <a:chExt cx="10785040" cy="973666"/>
          </a:xfrm>
        </p:grpSpPr>
        <p:sp>
          <p:nvSpPr>
            <p:cNvPr id="20" name="矩形 19"/>
            <p:cNvSpPr/>
            <p:nvPr/>
          </p:nvSpPr>
          <p:spPr>
            <a:xfrm>
              <a:off x="765276" y="5088467"/>
              <a:ext cx="10785040"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p:cNvSpPr/>
            <p:nvPr/>
          </p:nvSpPr>
          <p:spPr>
            <a:xfrm>
              <a:off x="4211428" y="5328501"/>
              <a:ext cx="1946368" cy="400110"/>
            </a:xfrm>
            <a:prstGeom prst="rect">
              <a:avLst/>
            </a:prstGeom>
          </p:spPr>
          <p:txBody>
            <a:bodyPr wrap="none">
              <a:spAutoFit/>
            </a:bodyPr>
            <a:lstStyle/>
            <a:p>
              <a:pPr algn="ctr" defTabSz="609585"/>
              <a:r>
                <a:rPr lang="en-US" altLang="zh-CN" sz="2000" b="1" dirty="0">
                  <a:solidFill>
                    <a:schemeClr val="tx1">
                      <a:lumMod val="85000"/>
                      <a:lumOff val="15000"/>
                    </a:schemeClr>
                  </a:solidFill>
                  <a:cs typeface="+mn-ea"/>
                  <a:sym typeface="+mn-lt"/>
                </a:rPr>
                <a:t>NHPMF </a:t>
              </a:r>
              <a:r>
                <a:rPr lang="zh-CN" altLang="en-US" sz="2000" b="1" dirty="0">
                  <a:solidFill>
                    <a:schemeClr val="tx1">
                      <a:lumMod val="85000"/>
                      <a:lumOff val="15000"/>
                    </a:schemeClr>
                  </a:solidFill>
                  <a:cs typeface="+mn-ea"/>
                  <a:sym typeface="+mn-lt"/>
                </a:rPr>
                <a:t>： </a:t>
              </a:r>
              <a:r>
                <a:rPr lang="en-US" altLang="zh-CN" sz="2000" b="1" dirty="0">
                  <a:solidFill>
                    <a:schemeClr val="tx1">
                      <a:lumMod val="85000"/>
                      <a:lumOff val="15000"/>
                    </a:schemeClr>
                  </a:solidFill>
                  <a:cs typeface="+mn-ea"/>
                  <a:sym typeface="+mn-lt"/>
                </a:rPr>
                <a:t>PMF</a:t>
              </a:r>
              <a:endParaRPr lang="zh-CN" altLang="en-US" sz="2000" b="1" dirty="0">
                <a:solidFill>
                  <a:schemeClr val="tx1">
                    <a:lumMod val="85000"/>
                    <a:lumOff val="15000"/>
                  </a:schemeClr>
                </a:solidFill>
                <a:cs typeface="+mn-ea"/>
                <a:sym typeface="+mn-lt"/>
              </a:endParaRPr>
            </a:p>
          </p:txBody>
        </p:sp>
      </p:grpSp>
      <p:sp>
        <p:nvSpPr>
          <p:cNvPr id="6" name="文本框 5"/>
          <p:cNvSpPr txBox="1"/>
          <p:nvPr/>
        </p:nvSpPr>
        <p:spPr>
          <a:xfrm>
            <a:off x="401593" y="2808900"/>
            <a:ext cx="11790407" cy="1082732"/>
          </a:xfrm>
          <a:prstGeom prst="rect">
            <a:avLst/>
          </a:prstGeom>
          <a:noFill/>
        </p:spPr>
        <p:txBody>
          <a:bodyPr wrap="non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在</a:t>
            </a:r>
            <a:r>
              <a:rPr lang="en-US" altLang="zh-CN" sz="2400" kern="0" dirty="0">
                <a:latin typeface="微软雅黑" panose="020B0503020204020204" pitchFamily="34" charset="-122"/>
                <a:ea typeface="微软雅黑" panose="020B0503020204020204" pitchFamily="34" charset="-122"/>
                <a:cs typeface="+mn-ea"/>
                <a:sym typeface="+mn-lt"/>
              </a:rPr>
              <a:t>PMF</a:t>
            </a:r>
            <a:r>
              <a:rPr lang="zh-CN" altLang="en-US" sz="2400" kern="0" dirty="0">
                <a:latin typeface="微软雅黑" panose="020B0503020204020204" pitchFamily="34" charset="-122"/>
                <a:ea typeface="微软雅黑" panose="020B0503020204020204" pitchFamily="34" charset="-122"/>
                <a:cs typeface="+mn-ea"/>
                <a:sym typeface="+mn-lt"/>
              </a:rPr>
              <a:t>中</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其假设所有的用户和项目均服从</a:t>
            </a:r>
            <a:r>
              <a:rPr lang="en-US" altLang="zh-CN" sz="2400" kern="0" dirty="0">
                <a:latin typeface="微软雅黑" panose="020B0503020204020204" pitchFamily="34" charset="-122"/>
                <a:ea typeface="微软雅黑" panose="020B0503020204020204" pitchFamily="34" charset="-122"/>
                <a:cs typeface="+mn-ea"/>
                <a:sym typeface="+mn-lt"/>
              </a:rPr>
              <a:t>0</a:t>
            </a:r>
            <a:r>
              <a:rPr lang="zh-CN" altLang="en-US" sz="2400" kern="0" dirty="0">
                <a:latin typeface="微软雅黑" panose="020B0503020204020204" pitchFamily="34" charset="-122"/>
                <a:ea typeface="微软雅黑" panose="020B0503020204020204" pitchFamily="34" charset="-122"/>
                <a:cs typeface="+mn-ea"/>
                <a:sym typeface="+mn-lt"/>
              </a:rPr>
              <a:t>均值高斯分布</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在</a:t>
            </a:r>
            <a:r>
              <a:rPr lang="en-US" altLang="zh-CN" sz="2400" kern="0" dirty="0">
                <a:latin typeface="微软雅黑" panose="020B0503020204020204" pitchFamily="34" charset="-122"/>
                <a:ea typeface="微软雅黑" panose="020B0503020204020204" pitchFamily="34" charset="-122"/>
                <a:cs typeface="+mn-ea"/>
                <a:sym typeface="+mn-lt"/>
              </a:rPr>
              <a:t>NHPMF</a:t>
            </a:r>
            <a:r>
              <a:rPr lang="zh-CN" altLang="en-US" sz="2400" kern="0" dirty="0">
                <a:latin typeface="微软雅黑" panose="020B0503020204020204" pitchFamily="34" charset="-122"/>
                <a:ea typeface="微软雅黑" panose="020B0503020204020204" pitchFamily="34" charset="-122"/>
                <a:cs typeface="+mn-ea"/>
                <a:sym typeface="+mn-lt"/>
              </a:rPr>
              <a:t>中，假设所有的用户和项目都与他的近邻集合具有相似的潜在特征向量属性</a:t>
            </a:r>
          </a:p>
        </p:txBody>
      </p:sp>
    </p:spTree>
    <p:extLst>
      <p:ext uri="{BB962C8B-B14F-4D97-AF65-F5344CB8AC3E}">
        <p14:creationId xmlns:p14="http://schemas.microsoft.com/office/powerpoint/2010/main" val="178571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NHPMF</a:t>
            </a:r>
            <a:r>
              <a:rPr lang="zh-CN" altLang="en-US" b="1" dirty="0">
                <a:cs typeface="+mn-ea"/>
                <a:sym typeface="+mn-lt"/>
              </a:rPr>
              <a:t> 实验评估</a:t>
            </a:r>
          </a:p>
        </p:txBody>
      </p:sp>
      <p:pic>
        <p:nvPicPr>
          <p:cNvPr id="4" name="图片 3"/>
          <p:cNvPicPr>
            <a:picLocks noChangeAspect="1"/>
          </p:cNvPicPr>
          <p:nvPr/>
        </p:nvPicPr>
        <p:blipFill>
          <a:blip r:embed="rId3"/>
          <a:stretch>
            <a:fillRect/>
          </a:stretch>
        </p:blipFill>
        <p:spPr>
          <a:xfrm>
            <a:off x="1480628" y="4447429"/>
            <a:ext cx="10096166" cy="2129834"/>
          </a:xfrm>
          <a:prstGeom prst="rect">
            <a:avLst/>
          </a:prstGeom>
        </p:spPr>
      </p:pic>
      <p:sp>
        <p:nvSpPr>
          <p:cNvPr id="8" name="文本占位符 1"/>
          <p:cNvSpPr txBox="1">
            <a:spLocks/>
          </p:cNvSpPr>
          <p:nvPr/>
        </p:nvSpPr>
        <p:spPr>
          <a:xfrm>
            <a:off x="1480628" y="3985995"/>
            <a:ext cx="4503076"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bg1"/>
                </a:solidFill>
                <a:cs typeface="+mn-ea"/>
                <a:sym typeface="+mn-lt"/>
              </a:rPr>
              <a:t>不同特征维度</a:t>
            </a:r>
            <a:r>
              <a:rPr lang="en-US" altLang="zh-CN" b="1" dirty="0">
                <a:solidFill>
                  <a:schemeClr val="bg1"/>
                </a:solidFill>
                <a:cs typeface="+mn-ea"/>
                <a:sym typeface="+mn-lt"/>
              </a:rPr>
              <a:t>RMSE</a:t>
            </a:r>
            <a:r>
              <a:rPr lang="zh-CN" altLang="en-US" b="1" dirty="0">
                <a:solidFill>
                  <a:schemeClr val="bg1"/>
                </a:solidFill>
                <a:cs typeface="+mn-ea"/>
                <a:sym typeface="+mn-lt"/>
              </a:rPr>
              <a:t> 评</a:t>
            </a:r>
            <a:r>
              <a:rPr lang="zh-CN" altLang="en-US" b="1" dirty="0">
                <a:solidFill>
                  <a:schemeClr val="bg1"/>
                </a:solidFill>
                <a:cs typeface="+mn-ea"/>
                <a:sym typeface="+mn-lt"/>
              </a:rPr>
              <a:t>估 </a:t>
            </a:r>
            <a:r>
              <a:rPr lang="en-US" altLang="zh-CN" b="1" dirty="0">
                <a:solidFill>
                  <a:schemeClr val="bg1"/>
                </a:solidFill>
                <a:cs typeface="+mn-ea"/>
                <a:sym typeface="+mn-lt"/>
              </a:rPr>
              <a:t>K=50</a:t>
            </a:r>
            <a:endParaRPr lang="zh-CN" altLang="en-US" b="1" dirty="0">
              <a:solidFill>
                <a:schemeClr val="bg1"/>
              </a:solidFill>
              <a:cs typeface="+mn-ea"/>
              <a:sym typeface="+mn-lt"/>
            </a:endParaRPr>
          </a:p>
        </p:txBody>
      </p:sp>
      <p:sp>
        <p:nvSpPr>
          <p:cNvPr id="9" name="文本占位符 1"/>
          <p:cNvSpPr txBox="1">
            <a:spLocks/>
          </p:cNvSpPr>
          <p:nvPr/>
        </p:nvSpPr>
        <p:spPr>
          <a:xfrm>
            <a:off x="1480627" y="1207357"/>
            <a:ext cx="4503077" cy="46143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bg1"/>
                </a:solidFill>
                <a:cs typeface="+mn-ea"/>
                <a:sym typeface="+mn-lt"/>
              </a:rPr>
              <a:t>不同近邻数</a:t>
            </a:r>
            <a:r>
              <a:rPr lang="en-US" altLang="zh-CN" b="1" dirty="0">
                <a:solidFill>
                  <a:schemeClr val="bg1"/>
                </a:solidFill>
                <a:cs typeface="+mn-ea"/>
                <a:sym typeface="+mn-lt"/>
              </a:rPr>
              <a:t>RMSE</a:t>
            </a:r>
            <a:r>
              <a:rPr lang="zh-CN" altLang="en-US" b="1" dirty="0">
                <a:solidFill>
                  <a:schemeClr val="bg1"/>
                </a:solidFill>
                <a:cs typeface="+mn-ea"/>
                <a:sym typeface="+mn-lt"/>
              </a:rPr>
              <a:t> 评</a:t>
            </a:r>
            <a:r>
              <a:rPr lang="zh-CN" altLang="en-US" b="1" dirty="0">
                <a:solidFill>
                  <a:schemeClr val="bg1"/>
                </a:solidFill>
                <a:cs typeface="+mn-ea"/>
                <a:sym typeface="+mn-lt"/>
              </a:rPr>
              <a:t>估 </a:t>
            </a:r>
            <a:r>
              <a:rPr lang="en-US" altLang="zh-CN" b="1" dirty="0">
                <a:solidFill>
                  <a:schemeClr val="bg1"/>
                </a:solidFill>
                <a:cs typeface="+mn-ea"/>
                <a:sym typeface="+mn-lt"/>
              </a:rPr>
              <a:t>D=20</a:t>
            </a:r>
            <a:endParaRPr lang="zh-CN" altLang="en-US" b="1" dirty="0">
              <a:solidFill>
                <a:schemeClr val="bg1"/>
              </a:solidFill>
              <a:cs typeface="+mn-ea"/>
              <a:sym typeface="+mn-lt"/>
            </a:endParaRPr>
          </a:p>
        </p:txBody>
      </p:sp>
      <p:pic>
        <p:nvPicPr>
          <p:cNvPr id="10" name="图片 9"/>
          <p:cNvPicPr>
            <a:picLocks noChangeAspect="1"/>
          </p:cNvPicPr>
          <p:nvPr/>
        </p:nvPicPr>
        <p:blipFill>
          <a:blip r:embed="rId4"/>
          <a:stretch>
            <a:fillRect/>
          </a:stretch>
        </p:blipFill>
        <p:spPr>
          <a:xfrm>
            <a:off x="1480628" y="1876781"/>
            <a:ext cx="10096166" cy="1854444"/>
          </a:xfrm>
          <a:prstGeom prst="rect">
            <a:avLst/>
          </a:prstGeom>
        </p:spPr>
      </p:pic>
    </p:spTree>
    <p:extLst>
      <p:ext uri="{BB962C8B-B14F-4D97-AF65-F5344CB8AC3E}">
        <p14:creationId xmlns:p14="http://schemas.microsoft.com/office/powerpoint/2010/main" val="142610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cs typeface="+mn-ea"/>
                <a:sym typeface="+mn-lt"/>
              </a:rPr>
              <a:t>对比与结论</a:t>
            </a:r>
          </a:p>
        </p:txBody>
      </p:sp>
      <p:grpSp>
        <p:nvGrpSpPr>
          <p:cNvPr id="4" name="组合 3"/>
          <p:cNvGrpSpPr/>
          <p:nvPr/>
        </p:nvGrpSpPr>
        <p:grpSpPr>
          <a:xfrm>
            <a:off x="765276" y="1158151"/>
            <a:ext cx="4480492" cy="973666"/>
            <a:chOff x="765276" y="5088467"/>
            <a:chExt cx="10785040" cy="973666"/>
          </a:xfrm>
        </p:grpSpPr>
        <p:sp>
          <p:nvSpPr>
            <p:cNvPr id="20" name="矩形 19"/>
            <p:cNvSpPr/>
            <p:nvPr/>
          </p:nvSpPr>
          <p:spPr>
            <a:xfrm>
              <a:off x="765276" y="5088467"/>
              <a:ext cx="10785040" cy="973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p:cNvSpPr/>
            <p:nvPr/>
          </p:nvSpPr>
          <p:spPr>
            <a:xfrm>
              <a:off x="4211428" y="5328501"/>
              <a:ext cx="1946368" cy="400110"/>
            </a:xfrm>
            <a:prstGeom prst="rect">
              <a:avLst/>
            </a:prstGeom>
          </p:spPr>
          <p:txBody>
            <a:bodyPr wrap="none">
              <a:spAutoFit/>
            </a:bodyPr>
            <a:lstStyle/>
            <a:p>
              <a:pPr algn="ctr" defTabSz="609585"/>
              <a:r>
                <a:rPr lang="en-US" altLang="zh-CN" sz="2000" b="1" dirty="0">
                  <a:solidFill>
                    <a:schemeClr val="tx1">
                      <a:lumMod val="85000"/>
                      <a:lumOff val="15000"/>
                    </a:schemeClr>
                  </a:solidFill>
                  <a:cs typeface="+mn-ea"/>
                  <a:sym typeface="+mn-lt"/>
                </a:rPr>
                <a:t>NHPMF </a:t>
              </a:r>
              <a:r>
                <a:rPr lang="zh-CN" altLang="en-US" sz="2000" b="1" dirty="0">
                  <a:solidFill>
                    <a:schemeClr val="tx1">
                      <a:lumMod val="85000"/>
                      <a:lumOff val="15000"/>
                    </a:schemeClr>
                  </a:solidFill>
                  <a:cs typeface="+mn-ea"/>
                  <a:sym typeface="+mn-lt"/>
                </a:rPr>
                <a:t>： </a:t>
              </a:r>
              <a:r>
                <a:rPr lang="en-US" altLang="zh-CN" sz="2000" b="1" dirty="0">
                  <a:solidFill>
                    <a:schemeClr val="tx1">
                      <a:lumMod val="85000"/>
                      <a:lumOff val="15000"/>
                    </a:schemeClr>
                  </a:solidFill>
                  <a:cs typeface="+mn-ea"/>
                  <a:sym typeface="+mn-lt"/>
                </a:rPr>
                <a:t>PMF</a:t>
              </a:r>
              <a:endParaRPr lang="zh-CN" altLang="en-US" sz="2000" b="1" dirty="0">
                <a:solidFill>
                  <a:schemeClr val="tx1">
                    <a:lumMod val="85000"/>
                    <a:lumOff val="15000"/>
                  </a:schemeClr>
                </a:solidFill>
                <a:cs typeface="+mn-ea"/>
                <a:sym typeface="+mn-lt"/>
              </a:endParaRPr>
            </a:p>
          </p:txBody>
        </p:sp>
      </p:grpSp>
      <p:sp>
        <p:nvSpPr>
          <p:cNvPr id="6" name="文本框 5"/>
          <p:cNvSpPr txBox="1"/>
          <p:nvPr/>
        </p:nvSpPr>
        <p:spPr>
          <a:xfrm>
            <a:off x="401593" y="2808900"/>
            <a:ext cx="11790407" cy="1082732"/>
          </a:xfrm>
          <a:prstGeom prst="rect">
            <a:avLst/>
          </a:prstGeom>
          <a:noFill/>
        </p:spPr>
        <p:txBody>
          <a:bodyPr wrap="non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在</a:t>
            </a:r>
            <a:r>
              <a:rPr lang="en-US" altLang="zh-CN" sz="2400" kern="0" dirty="0">
                <a:latin typeface="微软雅黑" panose="020B0503020204020204" pitchFamily="34" charset="-122"/>
                <a:ea typeface="微软雅黑" panose="020B0503020204020204" pitchFamily="34" charset="-122"/>
                <a:cs typeface="+mn-ea"/>
                <a:sym typeface="+mn-lt"/>
              </a:rPr>
              <a:t>PMF</a:t>
            </a:r>
            <a:r>
              <a:rPr lang="zh-CN" altLang="en-US" sz="2400" kern="0" dirty="0">
                <a:latin typeface="微软雅黑" panose="020B0503020204020204" pitchFamily="34" charset="-122"/>
                <a:ea typeface="微软雅黑" panose="020B0503020204020204" pitchFamily="34" charset="-122"/>
                <a:cs typeface="+mn-ea"/>
                <a:sym typeface="+mn-lt"/>
              </a:rPr>
              <a:t>中</a:t>
            </a:r>
            <a:r>
              <a:rPr lang="en-US" altLang="zh-CN" sz="2400" kern="0" dirty="0">
                <a:latin typeface="微软雅黑" panose="020B0503020204020204" pitchFamily="34" charset="-122"/>
                <a:ea typeface="微软雅黑" panose="020B0503020204020204" pitchFamily="34" charset="-122"/>
                <a:cs typeface="+mn-ea"/>
                <a:sym typeface="+mn-lt"/>
              </a:rPr>
              <a:t>,</a:t>
            </a:r>
            <a:r>
              <a:rPr lang="zh-CN" altLang="en-US" sz="2400" kern="0" dirty="0">
                <a:latin typeface="微软雅黑" panose="020B0503020204020204" pitchFamily="34" charset="-122"/>
                <a:ea typeface="微软雅黑" panose="020B0503020204020204" pitchFamily="34" charset="-122"/>
                <a:cs typeface="+mn-ea"/>
                <a:sym typeface="+mn-lt"/>
              </a:rPr>
              <a:t>其假设所有的用户和项目均服从</a:t>
            </a:r>
            <a:r>
              <a:rPr lang="en-US" altLang="zh-CN" sz="2400" kern="0" dirty="0">
                <a:latin typeface="微软雅黑" panose="020B0503020204020204" pitchFamily="34" charset="-122"/>
                <a:ea typeface="微软雅黑" panose="020B0503020204020204" pitchFamily="34" charset="-122"/>
                <a:cs typeface="+mn-ea"/>
                <a:sym typeface="+mn-lt"/>
              </a:rPr>
              <a:t>0</a:t>
            </a:r>
            <a:r>
              <a:rPr lang="zh-CN" altLang="en-US" sz="2400" kern="0" dirty="0">
                <a:latin typeface="微软雅黑" panose="020B0503020204020204" pitchFamily="34" charset="-122"/>
                <a:ea typeface="微软雅黑" panose="020B0503020204020204" pitchFamily="34" charset="-122"/>
                <a:cs typeface="+mn-ea"/>
                <a:sym typeface="+mn-lt"/>
              </a:rPr>
              <a:t>均值高斯分布</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在</a:t>
            </a:r>
            <a:r>
              <a:rPr lang="en-US" altLang="zh-CN" sz="2400" kern="0" dirty="0">
                <a:latin typeface="微软雅黑" panose="020B0503020204020204" pitchFamily="34" charset="-122"/>
                <a:ea typeface="微软雅黑" panose="020B0503020204020204" pitchFamily="34" charset="-122"/>
                <a:cs typeface="+mn-ea"/>
                <a:sym typeface="+mn-lt"/>
              </a:rPr>
              <a:t>NHPMF</a:t>
            </a:r>
            <a:r>
              <a:rPr lang="zh-CN" altLang="en-US" sz="2400" kern="0" dirty="0">
                <a:latin typeface="微软雅黑" panose="020B0503020204020204" pitchFamily="34" charset="-122"/>
                <a:ea typeface="微软雅黑" panose="020B0503020204020204" pitchFamily="34" charset="-122"/>
                <a:cs typeface="+mn-ea"/>
                <a:sym typeface="+mn-lt"/>
              </a:rPr>
              <a:t>中，假设所有的用户和项目都与他的近邻集合具有相似的潜在特征向量属性</a:t>
            </a:r>
          </a:p>
        </p:txBody>
      </p:sp>
      <p:sp>
        <p:nvSpPr>
          <p:cNvPr id="3" name="文本框 2"/>
          <p:cNvSpPr txBox="1"/>
          <p:nvPr/>
        </p:nvSpPr>
        <p:spPr>
          <a:xfrm>
            <a:off x="833967" y="5197642"/>
            <a:ext cx="9841156" cy="452432"/>
          </a:xfrm>
          <a:prstGeom prst="rect">
            <a:avLst/>
          </a:prstGeom>
          <a:noFill/>
        </p:spPr>
        <p:txBody>
          <a:bodyPr wrap="non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NHPMF</a:t>
            </a:r>
            <a:r>
              <a:rPr lang="zh-CN" altLang="en-US" kern="0" dirty="0">
                <a:latin typeface="微软雅黑" panose="020B0503020204020204" pitchFamily="34" charset="-122"/>
                <a:ea typeface="微软雅黑" panose="020B0503020204020204" pitchFamily="34" charset="-122"/>
                <a:cs typeface="+mn-ea"/>
                <a:sym typeface="+mn-lt"/>
              </a:rPr>
              <a:t>：兼具</a:t>
            </a:r>
            <a:r>
              <a:rPr lang="en-US" altLang="zh-CN" kern="0" dirty="0">
                <a:latin typeface="微软雅黑" panose="020B0503020204020204" pitchFamily="34" charset="-122"/>
                <a:ea typeface="微软雅黑" panose="020B0503020204020204" pitchFamily="34" charset="-122"/>
                <a:cs typeface="+mn-ea"/>
                <a:sym typeface="+mn-lt"/>
              </a:rPr>
              <a:t>PMF</a:t>
            </a:r>
            <a:r>
              <a:rPr lang="zh-CN" altLang="en-US" kern="0">
                <a:latin typeface="微软雅黑" panose="020B0503020204020204" pitchFamily="34" charset="-122"/>
                <a:ea typeface="微软雅黑" panose="020B0503020204020204" pitchFamily="34" charset="-122"/>
                <a:cs typeface="+mn-ea"/>
                <a:sym typeface="+mn-lt"/>
              </a:rPr>
              <a:t>的特点，能</a:t>
            </a:r>
            <a:r>
              <a:rPr lang="zh-CN" altLang="en-US" kern="0" dirty="0">
                <a:latin typeface="微软雅黑" panose="020B0503020204020204" pitchFamily="34" charset="-122"/>
                <a:ea typeface="微软雅黑" panose="020B0503020204020204" pitchFamily="34" charset="-122"/>
                <a:cs typeface="+mn-ea"/>
                <a:sym typeface="+mn-lt"/>
              </a:rPr>
              <a:t>更好地捕捉用户和项目局部特点与全局关系，提高了预测精确度</a:t>
            </a:r>
          </a:p>
        </p:txBody>
      </p:sp>
      <p:sp>
        <p:nvSpPr>
          <p:cNvPr id="8" name="文本框 7"/>
          <p:cNvSpPr txBox="1"/>
          <p:nvPr/>
        </p:nvSpPr>
        <p:spPr>
          <a:xfrm>
            <a:off x="833967" y="4568715"/>
            <a:ext cx="9446817" cy="452432"/>
          </a:xfrm>
          <a:prstGeom prst="rect">
            <a:avLst/>
          </a:prstGeom>
          <a:noFill/>
        </p:spPr>
        <p:txBody>
          <a:bodyPr wrap="non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PMF</a:t>
            </a:r>
            <a:r>
              <a:rPr lang="zh-CN" altLang="en-US" kern="0" dirty="0">
                <a:latin typeface="微软雅黑" panose="020B0503020204020204" pitchFamily="34" charset="-122"/>
                <a:ea typeface="微软雅黑" panose="020B0503020204020204" pitchFamily="34" charset="-122"/>
                <a:cs typeface="+mn-ea"/>
                <a:sym typeface="+mn-lt"/>
              </a:rPr>
              <a:t>：能较好地解决用户冷启动的问题，大大提升了在数据量特别大的时候预测的性能问题</a:t>
            </a:r>
          </a:p>
        </p:txBody>
      </p:sp>
    </p:spTree>
    <p:extLst>
      <p:ext uri="{BB962C8B-B14F-4D97-AF65-F5344CB8AC3E}">
        <p14:creationId xmlns:p14="http://schemas.microsoft.com/office/powerpoint/2010/main" val="21156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Four </a:t>
            </a:r>
            <a:r>
              <a:rPr lang="zh-CN" altLang="en-US" b="1" dirty="0">
                <a:solidFill>
                  <a:schemeClr val="accent1"/>
                </a:solidFill>
                <a:cs typeface="+mn-ea"/>
                <a:sym typeface="+mn-lt"/>
              </a:rPr>
              <a:t>分析讨论</a:t>
            </a:r>
          </a:p>
        </p:txBody>
      </p:sp>
      <p:grpSp>
        <p:nvGrpSpPr>
          <p:cNvPr id="9" name="Group 27"/>
          <p:cNvGrpSpPr/>
          <p:nvPr/>
        </p:nvGrpSpPr>
        <p:grpSpPr>
          <a:xfrm>
            <a:off x="1265081" y="1013440"/>
            <a:ext cx="1373925" cy="5032787"/>
            <a:chOff x="2897280" y="214999"/>
            <a:chExt cx="1065120" cy="4867342"/>
          </a:xfrm>
        </p:grpSpPr>
        <p:grpSp>
          <p:nvGrpSpPr>
            <p:cNvPr id="10" name="Group 18"/>
            <p:cNvGrpSpPr/>
            <p:nvPr/>
          </p:nvGrpSpPr>
          <p:grpSpPr>
            <a:xfrm>
              <a:off x="2897280" y="214999"/>
              <a:ext cx="1065120" cy="2439102"/>
              <a:chOff x="2897280" y="204839"/>
              <a:chExt cx="1065120" cy="2439102"/>
            </a:xfrm>
          </p:grpSpPr>
          <p:sp>
            <p:nvSpPr>
              <p:cNvPr id="14"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cs typeface="+mn-ea"/>
                  <a:sym typeface="+mn-lt"/>
                </a:endParaRPr>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grpSp>
          <p:nvGrpSpPr>
            <p:cNvPr id="11" name="Group 19"/>
            <p:cNvGrpSpPr/>
            <p:nvPr/>
          </p:nvGrpSpPr>
          <p:grpSpPr>
            <a:xfrm flipV="1">
              <a:off x="2897280" y="2643239"/>
              <a:ext cx="1065120" cy="2439102"/>
              <a:chOff x="2897280" y="204839"/>
              <a:chExt cx="1065120" cy="2439102"/>
            </a:xfrm>
          </p:grpSpPr>
          <p:sp>
            <p:nvSpPr>
              <p:cNvPr id="12"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13"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grpSp>
      </p:grpSp>
      <p:sp>
        <p:nvSpPr>
          <p:cNvPr id="16" name="Rectangle 22"/>
          <p:cNvSpPr/>
          <p:nvPr/>
        </p:nvSpPr>
        <p:spPr>
          <a:xfrm>
            <a:off x="0" y="2263559"/>
            <a:ext cx="1275181" cy="127978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02</a:t>
            </a:r>
          </a:p>
        </p:txBody>
      </p:sp>
      <p:sp>
        <p:nvSpPr>
          <p:cNvPr id="17" name="Rectangle 23"/>
          <p:cNvSpPr/>
          <p:nvPr/>
        </p:nvSpPr>
        <p:spPr>
          <a:xfrm>
            <a:off x="0" y="3500769"/>
            <a:ext cx="1275181" cy="12797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03</a:t>
            </a:r>
          </a:p>
        </p:txBody>
      </p:sp>
      <p:sp>
        <p:nvSpPr>
          <p:cNvPr id="18" name="Rectangle 24"/>
          <p:cNvSpPr/>
          <p:nvPr/>
        </p:nvSpPr>
        <p:spPr>
          <a:xfrm>
            <a:off x="0" y="4773075"/>
            <a:ext cx="1275181" cy="12797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lumMod val="85000"/>
                    <a:lumOff val="15000"/>
                  </a:schemeClr>
                </a:solidFill>
                <a:cs typeface="+mn-ea"/>
                <a:sym typeface="+mn-lt"/>
              </a:rPr>
              <a:t>04</a:t>
            </a:r>
          </a:p>
        </p:txBody>
      </p:sp>
      <p:sp>
        <p:nvSpPr>
          <p:cNvPr id="19" name="Rectangle 25"/>
          <p:cNvSpPr/>
          <p:nvPr/>
        </p:nvSpPr>
        <p:spPr>
          <a:xfrm>
            <a:off x="0" y="1013440"/>
            <a:ext cx="1275181" cy="127978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cs typeface="+mn-ea"/>
                <a:sym typeface="+mn-lt"/>
              </a:rPr>
              <a:t>01</a:t>
            </a:r>
          </a:p>
        </p:txBody>
      </p:sp>
      <p:grpSp>
        <p:nvGrpSpPr>
          <p:cNvPr id="21" name="组合 20"/>
          <p:cNvGrpSpPr/>
          <p:nvPr/>
        </p:nvGrpSpPr>
        <p:grpSpPr>
          <a:xfrm>
            <a:off x="2633533" y="2142599"/>
            <a:ext cx="9423645" cy="709111"/>
            <a:chOff x="2633533" y="2142599"/>
            <a:chExt cx="9423645" cy="709111"/>
          </a:xfrm>
        </p:grpSpPr>
        <p:sp>
          <p:nvSpPr>
            <p:cNvPr id="8" name="Pentagon 16"/>
            <p:cNvSpPr/>
            <p:nvPr/>
          </p:nvSpPr>
          <p:spPr>
            <a:xfrm>
              <a:off x="2633533" y="2142599"/>
              <a:ext cx="8297390" cy="709111"/>
            </a:xfrm>
            <a:prstGeom prst="homePlat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33" name="矩形 32"/>
            <p:cNvSpPr/>
            <p:nvPr/>
          </p:nvSpPr>
          <p:spPr>
            <a:xfrm>
              <a:off x="3432287" y="2215496"/>
              <a:ext cx="1826141" cy="338554"/>
            </a:xfrm>
            <a:prstGeom prst="rect">
              <a:avLst/>
            </a:prstGeom>
          </p:spPr>
          <p:txBody>
            <a:bodyPr wrap="none">
              <a:spAutoFit/>
            </a:bodyPr>
            <a:lstStyle/>
            <a:p>
              <a:pPr algn="ctr" defTabSz="609585"/>
              <a:r>
                <a:rPr lang="zh-CN" altLang="en-US" sz="1600" b="1" dirty="0">
                  <a:solidFill>
                    <a:schemeClr val="bg1"/>
                  </a:solidFill>
                  <a:cs typeface="+mn-ea"/>
                  <a:sym typeface="+mn-lt"/>
                </a:rPr>
                <a:t>点击此处添加标题</a:t>
              </a:r>
            </a:p>
          </p:txBody>
        </p:sp>
        <p:sp>
          <p:nvSpPr>
            <p:cNvPr id="34" name="矩形 33"/>
            <p:cNvSpPr/>
            <p:nvPr/>
          </p:nvSpPr>
          <p:spPr>
            <a:xfrm>
              <a:off x="3432287" y="2477465"/>
              <a:ext cx="8624891" cy="308995"/>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a:t>
              </a:r>
            </a:p>
          </p:txBody>
        </p:sp>
        <p:grpSp>
          <p:nvGrpSpPr>
            <p:cNvPr id="47" name="组合 46"/>
            <p:cNvGrpSpPr/>
            <p:nvPr/>
          </p:nvGrpSpPr>
          <p:grpSpPr>
            <a:xfrm>
              <a:off x="2878667" y="2338672"/>
              <a:ext cx="399188" cy="307522"/>
              <a:chOff x="2486025" y="3619500"/>
              <a:chExt cx="1500188" cy="1155700"/>
            </a:xfrm>
            <a:solidFill>
              <a:schemeClr val="bg1"/>
            </a:solidFill>
          </p:grpSpPr>
          <p:sp>
            <p:nvSpPr>
              <p:cNvPr id="4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2" name="组合 21"/>
          <p:cNvGrpSpPr/>
          <p:nvPr/>
        </p:nvGrpSpPr>
        <p:grpSpPr>
          <a:xfrm>
            <a:off x="2633535" y="2835276"/>
            <a:ext cx="9423643" cy="709111"/>
            <a:chOff x="2633535" y="2835276"/>
            <a:chExt cx="9423643" cy="709111"/>
          </a:xfrm>
        </p:grpSpPr>
        <p:sp>
          <p:nvSpPr>
            <p:cNvPr id="5" name="Pentagon 7"/>
            <p:cNvSpPr/>
            <p:nvPr/>
          </p:nvSpPr>
          <p:spPr>
            <a:xfrm>
              <a:off x="2633535" y="2835276"/>
              <a:ext cx="6368634" cy="709111"/>
            </a:xfrm>
            <a:prstGeom prst="homePlat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35" name="矩形 34"/>
            <p:cNvSpPr/>
            <p:nvPr/>
          </p:nvSpPr>
          <p:spPr>
            <a:xfrm>
              <a:off x="3432287" y="2897301"/>
              <a:ext cx="1826141" cy="338554"/>
            </a:xfrm>
            <a:prstGeom prst="rect">
              <a:avLst/>
            </a:prstGeom>
          </p:spPr>
          <p:txBody>
            <a:bodyPr wrap="none">
              <a:spAutoFit/>
            </a:bodyPr>
            <a:lstStyle/>
            <a:p>
              <a:pPr algn="ctr" defTabSz="609585"/>
              <a:r>
                <a:rPr lang="zh-CN" altLang="en-US" sz="1600" b="1" dirty="0">
                  <a:solidFill>
                    <a:schemeClr val="bg1"/>
                  </a:solidFill>
                  <a:cs typeface="+mn-ea"/>
                  <a:sym typeface="+mn-lt"/>
                </a:rPr>
                <a:t>点击此处添加标题</a:t>
              </a:r>
            </a:p>
          </p:txBody>
        </p:sp>
        <p:sp>
          <p:nvSpPr>
            <p:cNvPr id="36" name="矩形 35"/>
            <p:cNvSpPr/>
            <p:nvPr/>
          </p:nvSpPr>
          <p:spPr>
            <a:xfrm>
              <a:off x="3432287" y="3159270"/>
              <a:ext cx="8624891" cy="308995"/>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a:t>
              </a:r>
            </a:p>
          </p:txBody>
        </p:sp>
        <p:grpSp>
          <p:nvGrpSpPr>
            <p:cNvPr id="50" name="组合 49"/>
            <p:cNvGrpSpPr/>
            <p:nvPr/>
          </p:nvGrpSpPr>
          <p:grpSpPr>
            <a:xfrm>
              <a:off x="2878667" y="2990428"/>
              <a:ext cx="399188" cy="307522"/>
              <a:chOff x="2486025" y="3619500"/>
              <a:chExt cx="1500188" cy="1155700"/>
            </a:xfrm>
            <a:solidFill>
              <a:schemeClr val="bg1"/>
            </a:solidFill>
          </p:grpSpPr>
          <p:sp>
            <p:nvSpPr>
              <p:cNvPr id="51"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3" name="组合 22"/>
          <p:cNvGrpSpPr/>
          <p:nvPr/>
        </p:nvGrpSpPr>
        <p:grpSpPr>
          <a:xfrm>
            <a:off x="2633533" y="3512774"/>
            <a:ext cx="9423645" cy="709111"/>
            <a:chOff x="2633533" y="3512774"/>
            <a:chExt cx="9423645" cy="709111"/>
          </a:xfrm>
        </p:grpSpPr>
        <p:sp>
          <p:nvSpPr>
            <p:cNvPr id="6" name="Pentagon 8"/>
            <p:cNvSpPr/>
            <p:nvPr/>
          </p:nvSpPr>
          <p:spPr>
            <a:xfrm>
              <a:off x="2633533" y="3512774"/>
              <a:ext cx="7077046" cy="709111"/>
            </a:xfrm>
            <a:prstGeom prst="homePlate">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43" name="矩形 42"/>
            <p:cNvSpPr/>
            <p:nvPr/>
          </p:nvSpPr>
          <p:spPr>
            <a:xfrm>
              <a:off x="3432287" y="3589978"/>
              <a:ext cx="1826141" cy="338554"/>
            </a:xfrm>
            <a:prstGeom prst="rect">
              <a:avLst/>
            </a:prstGeom>
          </p:spPr>
          <p:txBody>
            <a:bodyPr wrap="none">
              <a:spAutoFit/>
            </a:bodyPr>
            <a:lstStyle/>
            <a:p>
              <a:pPr algn="ctr" defTabSz="609585"/>
              <a:r>
                <a:rPr lang="zh-CN" altLang="en-US" sz="1600" b="1" dirty="0">
                  <a:solidFill>
                    <a:schemeClr val="bg1"/>
                  </a:solidFill>
                  <a:cs typeface="+mn-ea"/>
                  <a:sym typeface="+mn-lt"/>
                </a:rPr>
                <a:t>点击此处添加标题</a:t>
              </a:r>
            </a:p>
          </p:txBody>
        </p:sp>
        <p:sp>
          <p:nvSpPr>
            <p:cNvPr id="44" name="矩形 43"/>
            <p:cNvSpPr/>
            <p:nvPr/>
          </p:nvSpPr>
          <p:spPr>
            <a:xfrm>
              <a:off x="3432287" y="3851947"/>
              <a:ext cx="8624891" cy="308995"/>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a:t>
              </a:r>
            </a:p>
          </p:txBody>
        </p:sp>
        <p:grpSp>
          <p:nvGrpSpPr>
            <p:cNvPr id="53" name="组合 52"/>
            <p:cNvGrpSpPr/>
            <p:nvPr/>
          </p:nvGrpSpPr>
          <p:grpSpPr>
            <a:xfrm>
              <a:off x="2878667" y="3698186"/>
              <a:ext cx="399188" cy="307522"/>
              <a:chOff x="2486025" y="3619500"/>
              <a:chExt cx="1500188" cy="1155700"/>
            </a:xfrm>
            <a:solidFill>
              <a:schemeClr val="bg1"/>
            </a:solidFill>
          </p:grpSpPr>
          <p:sp>
            <p:nvSpPr>
              <p:cNvPr id="5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grpSp>
        <p:nvGrpSpPr>
          <p:cNvPr id="25" name="组合 24"/>
          <p:cNvGrpSpPr/>
          <p:nvPr/>
        </p:nvGrpSpPr>
        <p:grpSpPr>
          <a:xfrm>
            <a:off x="2633533" y="4213482"/>
            <a:ext cx="9558467" cy="752484"/>
            <a:chOff x="2633533" y="4213482"/>
            <a:chExt cx="9558467" cy="752484"/>
          </a:xfrm>
        </p:grpSpPr>
        <p:sp>
          <p:nvSpPr>
            <p:cNvPr id="7" name="Pentagon 9"/>
            <p:cNvSpPr/>
            <p:nvPr/>
          </p:nvSpPr>
          <p:spPr>
            <a:xfrm>
              <a:off x="2633533" y="4213482"/>
              <a:ext cx="5111200" cy="70911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mn-ea"/>
                <a:sym typeface="+mn-lt"/>
              </a:endParaRPr>
            </a:p>
          </p:txBody>
        </p:sp>
        <p:sp>
          <p:nvSpPr>
            <p:cNvPr id="45" name="矩形 44"/>
            <p:cNvSpPr/>
            <p:nvPr/>
          </p:nvSpPr>
          <p:spPr>
            <a:xfrm>
              <a:off x="3432287" y="4275525"/>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46" name="矩形 45"/>
            <p:cNvSpPr/>
            <p:nvPr/>
          </p:nvSpPr>
          <p:spPr>
            <a:xfrm>
              <a:off x="3432287" y="4537494"/>
              <a:ext cx="8624891" cy="308995"/>
            </a:xfrm>
            <a:prstGeom prst="rect">
              <a:avLst/>
            </a:prstGeom>
          </p:spPr>
          <p:txBody>
            <a:bodyPr wrap="square">
              <a:spAutoFit/>
            </a:bodyPr>
            <a:lstStyle/>
            <a:p>
              <a:pPr algn="just" defTabSz="609585">
                <a:lnSpc>
                  <a:spcPct val="130000"/>
                </a:lnSpc>
              </a:pPr>
              <a:r>
                <a:rPr lang="zh-CN" altLang="en-US" sz="1200" dirty="0">
                  <a:solidFill>
                    <a:schemeClr val="tx1">
                      <a:lumMod val="85000"/>
                      <a:lumOff val="15000"/>
                    </a:schemeClr>
                  </a:solidFill>
                  <a:cs typeface="+mn-ea"/>
                  <a:sym typeface="+mn-lt"/>
                </a:rPr>
                <a:t>标题数字等都可以通过点击和重新输入进行更改。</a:t>
              </a:r>
            </a:p>
          </p:txBody>
        </p:sp>
        <p:grpSp>
          <p:nvGrpSpPr>
            <p:cNvPr id="56" name="组合 55"/>
            <p:cNvGrpSpPr/>
            <p:nvPr/>
          </p:nvGrpSpPr>
          <p:grpSpPr>
            <a:xfrm>
              <a:off x="2878667" y="4426305"/>
              <a:ext cx="399188" cy="307522"/>
              <a:chOff x="2486025" y="3619500"/>
              <a:chExt cx="1500188" cy="1155700"/>
            </a:xfrm>
            <a:solidFill>
              <a:schemeClr val="bg1"/>
            </a:solidFill>
          </p:grpSpPr>
          <p:sp>
            <p:nvSpPr>
              <p:cNvPr id="5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cxnSp>
          <p:nvCxnSpPr>
            <p:cNvPr id="59" name="直接连接符 58"/>
            <p:cNvCxnSpPr/>
            <p:nvPr/>
          </p:nvCxnSpPr>
          <p:spPr>
            <a:xfrm>
              <a:off x="7829486" y="4965966"/>
              <a:ext cx="4362514" cy="0"/>
            </a:xfrm>
            <a:prstGeom prst="line">
              <a:avLst/>
            </a:prstGeom>
            <a:ln>
              <a:solidFill>
                <a:schemeClr val="tx1">
                  <a:lumMod val="75000"/>
                  <a:lumOff val="2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8117029" y="5086315"/>
            <a:ext cx="4074971" cy="1272783"/>
            <a:chOff x="8117029" y="5086315"/>
            <a:chExt cx="4074971" cy="1272783"/>
          </a:xfrm>
        </p:grpSpPr>
        <p:sp>
          <p:nvSpPr>
            <p:cNvPr id="60" name="矩形 59"/>
            <p:cNvSpPr/>
            <p:nvPr/>
          </p:nvSpPr>
          <p:spPr>
            <a:xfrm>
              <a:off x="8443945" y="5086315"/>
              <a:ext cx="223651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61" name="矩形 60"/>
            <p:cNvSpPr/>
            <p:nvPr/>
          </p:nvSpPr>
          <p:spPr>
            <a:xfrm>
              <a:off x="8443945" y="5426535"/>
              <a:ext cx="3748055" cy="932563"/>
            </a:xfrm>
            <a:prstGeom prst="rect">
              <a:avLst/>
            </a:prstGeom>
          </p:spPr>
          <p:txBody>
            <a:bodyPr wrap="square">
              <a:spAutoFit/>
            </a:bodyPr>
            <a:lstStyle/>
            <a:p>
              <a:pPr algn="just" defTabSz="609585">
                <a:lnSpc>
                  <a:spcPct val="130000"/>
                </a:lnSpc>
              </a:pPr>
              <a:r>
                <a:rPr lang="zh-CN" altLang="en-US" sz="14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sp>
          <p:nvSpPr>
            <p:cNvPr id="62" name="椭圆 61"/>
            <p:cNvSpPr/>
            <p:nvPr/>
          </p:nvSpPr>
          <p:spPr>
            <a:xfrm>
              <a:off x="8117029" y="5180493"/>
              <a:ext cx="211754" cy="211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09092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5</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a:cs typeface="+mn-ea"/>
                <a:sym typeface="+mn-lt"/>
              </a:rPr>
              <a:t>主要结论</a:t>
            </a:r>
            <a:endParaRPr kumimoji="1" lang="zh-CN" altLang="en-US" dirty="0">
              <a:cs typeface="+mn-ea"/>
              <a:sym typeface="+mn-lt"/>
            </a:endParaRPr>
          </a:p>
        </p:txBody>
      </p:sp>
    </p:spTree>
    <p:extLst>
      <p:ext uri="{BB962C8B-B14F-4D97-AF65-F5344CB8AC3E}">
        <p14:creationId xmlns:p14="http://schemas.microsoft.com/office/powerpoint/2010/main" val="108913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Five </a:t>
            </a:r>
            <a:r>
              <a:rPr lang="zh-CN" altLang="en-US" b="1" dirty="0">
                <a:cs typeface="+mn-ea"/>
                <a:sym typeface="+mn-lt"/>
              </a:rPr>
              <a:t>主要结论</a:t>
            </a:r>
          </a:p>
        </p:txBody>
      </p:sp>
      <p:sp>
        <p:nvSpPr>
          <p:cNvPr id="4" name="Arc 33"/>
          <p:cNvSpPr/>
          <p:nvPr/>
        </p:nvSpPr>
        <p:spPr>
          <a:xfrm>
            <a:off x="9218988" y="412779"/>
            <a:ext cx="5946023" cy="5943542"/>
          </a:xfrm>
          <a:prstGeom prst="arc">
            <a:avLst>
              <a:gd name="adj1" fmla="val 10758056"/>
              <a:gd name="adj2" fmla="val 16174588"/>
            </a:avLst>
          </a:prstGeom>
          <a:ln w="1143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5" name="Arc 33"/>
          <p:cNvSpPr/>
          <p:nvPr/>
        </p:nvSpPr>
        <p:spPr>
          <a:xfrm flipV="1">
            <a:off x="9218988" y="412779"/>
            <a:ext cx="5946023" cy="5943542"/>
          </a:xfrm>
          <a:prstGeom prst="arc">
            <a:avLst>
              <a:gd name="adj1" fmla="val 10758056"/>
              <a:gd name="adj2" fmla="val 16174588"/>
            </a:avLst>
          </a:prstGeom>
          <a:ln w="1143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6" name="Arc 33"/>
          <p:cNvSpPr/>
          <p:nvPr/>
        </p:nvSpPr>
        <p:spPr>
          <a:xfrm flipV="1">
            <a:off x="9218987" y="412779"/>
            <a:ext cx="5946023" cy="5943542"/>
          </a:xfrm>
          <a:prstGeom prst="arc">
            <a:avLst>
              <a:gd name="adj1" fmla="val 10758056"/>
              <a:gd name="adj2" fmla="val 16174588"/>
            </a:avLst>
          </a:prstGeom>
          <a:ln w="1143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grpSp>
        <p:nvGrpSpPr>
          <p:cNvPr id="7" name="组合 6"/>
          <p:cNvGrpSpPr/>
          <p:nvPr/>
        </p:nvGrpSpPr>
        <p:grpSpPr>
          <a:xfrm>
            <a:off x="685797" y="1950888"/>
            <a:ext cx="7251226" cy="1392789"/>
            <a:chOff x="685797" y="1950888"/>
            <a:chExt cx="7251226" cy="1392789"/>
          </a:xfrm>
        </p:grpSpPr>
        <p:grpSp>
          <p:nvGrpSpPr>
            <p:cNvPr id="11" name="Group 59"/>
            <p:cNvGrpSpPr/>
            <p:nvPr/>
          </p:nvGrpSpPr>
          <p:grpSpPr>
            <a:xfrm>
              <a:off x="685798" y="2194484"/>
              <a:ext cx="5869703" cy="1056746"/>
              <a:chOff x="914397" y="1782979"/>
              <a:chExt cx="7826271" cy="1408994"/>
            </a:xfrm>
          </p:grpSpPr>
          <p:sp>
            <p:nvSpPr>
              <p:cNvPr id="12" name="Freeform 13"/>
              <p:cNvSpPr>
                <a:spLocks noEditPoints="1"/>
              </p:cNvSpPr>
              <p:nvPr/>
            </p:nvSpPr>
            <p:spPr bwMode="auto">
              <a:xfrm>
                <a:off x="725722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3" name="Freeform 13"/>
              <p:cNvSpPr>
                <a:spLocks noEditPoints="1"/>
              </p:cNvSpPr>
              <p:nvPr/>
            </p:nvSpPr>
            <p:spPr bwMode="auto">
              <a:xfrm>
                <a:off x="8049138"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4" name="Freeform 13"/>
              <p:cNvSpPr>
                <a:spLocks noEditPoints="1"/>
              </p:cNvSpPr>
              <p:nvPr/>
            </p:nvSpPr>
            <p:spPr bwMode="auto">
              <a:xfrm>
                <a:off x="91439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5" name="Freeform 13"/>
              <p:cNvSpPr>
                <a:spLocks noEditPoints="1"/>
              </p:cNvSpPr>
              <p:nvPr/>
            </p:nvSpPr>
            <p:spPr bwMode="auto">
              <a:xfrm>
                <a:off x="171385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6" name="Freeform 13"/>
              <p:cNvSpPr>
                <a:spLocks noEditPoints="1"/>
              </p:cNvSpPr>
              <p:nvPr/>
            </p:nvSpPr>
            <p:spPr bwMode="auto">
              <a:xfrm>
                <a:off x="250576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7" name="Freeform 13"/>
              <p:cNvSpPr>
                <a:spLocks noEditPoints="1"/>
              </p:cNvSpPr>
              <p:nvPr/>
            </p:nvSpPr>
            <p:spPr bwMode="auto">
              <a:xfrm>
                <a:off x="329767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8" name="Freeform 13"/>
              <p:cNvSpPr>
                <a:spLocks noEditPoints="1"/>
              </p:cNvSpPr>
              <p:nvPr/>
            </p:nvSpPr>
            <p:spPr bwMode="auto">
              <a:xfrm>
                <a:off x="408958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19" name="Freeform 13"/>
              <p:cNvSpPr>
                <a:spLocks noEditPoints="1"/>
              </p:cNvSpPr>
              <p:nvPr/>
            </p:nvSpPr>
            <p:spPr bwMode="auto">
              <a:xfrm>
                <a:off x="488149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0" name="Freeform 13"/>
              <p:cNvSpPr>
                <a:spLocks noEditPoints="1"/>
              </p:cNvSpPr>
              <p:nvPr/>
            </p:nvSpPr>
            <p:spPr bwMode="auto">
              <a:xfrm>
                <a:off x="567340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1" name="Freeform 13"/>
              <p:cNvSpPr>
                <a:spLocks noEditPoints="1"/>
              </p:cNvSpPr>
              <p:nvPr/>
            </p:nvSpPr>
            <p:spPr bwMode="auto">
              <a:xfrm>
                <a:off x="6465317" y="1782979"/>
                <a:ext cx="691530" cy="1408994"/>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grpSp>
        <p:sp>
          <p:nvSpPr>
            <p:cNvPr id="31" name="Text Placeholder 9"/>
            <p:cNvSpPr txBox="1">
              <a:spLocks/>
            </p:cNvSpPr>
            <p:nvPr/>
          </p:nvSpPr>
          <p:spPr>
            <a:xfrm>
              <a:off x="685797" y="1950888"/>
              <a:ext cx="7095069" cy="169277"/>
            </a:xfrm>
            <a:prstGeom prst="rect">
              <a:avLst/>
            </a:prstGeom>
          </p:spPr>
          <p:txBody>
            <a:bodyPr wrap="square" lIns="0" tIns="0" rIns="0" bIns="0">
              <a:spAutoFit/>
            </a:bodyPr>
            <a:lstStyle>
              <a:defPPr>
                <a:defRPr lang="en-US"/>
              </a:defPPr>
              <a:lvl1pPr indent="0">
                <a:spcBef>
                  <a:spcPct val="20000"/>
                </a:spcBef>
                <a:buClr>
                  <a:schemeClr val="accent1"/>
                </a:buClr>
                <a:buFont typeface="Arial" panose="020B0604020202020204" pitchFamily="34" charset="0"/>
                <a:buNone/>
                <a:defRPr sz="1600" kern="800" spc="-13"/>
              </a:lvl1pPr>
              <a:lvl2pPr marL="459306" indent="-230712">
                <a:spcBef>
                  <a:spcPct val="20000"/>
                </a:spcBef>
                <a:buClr>
                  <a:schemeClr val="accent1"/>
                </a:buClr>
                <a:buFont typeface="Arial" panose="020B0604020202020204" pitchFamily="34" charset="0"/>
                <a:buChar char="–"/>
                <a:defRPr sz="1600" kern="800"/>
              </a:lvl2pPr>
              <a:lvl3pPr marL="687900" indent="-228594">
                <a:spcBef>
                  <a:spcPct val="20000"/>
                </a:spcBef>
                <a:buClr>
                  <a:schemeClr val="accent1"/>
                </a:buClr>
                <a:buFont typeface="Arial" panose="020B0604020202020204" pitchFamily="34" charset="0"/>
                <a:buChar char="•"/>
                <a:defRPr sz="1600" kern="800"/>
              </a:lvl3pPr>
              <a:lvl4pPr marL="916494" indent="-228594">
                <a:spcBef>
                  <a:spcPct val="20000"/>
                </a:spcBef>
                <a:buClr>
                  <a:schemeClr val="accent1"/>
                </a:buClr>
                <a:buFont typeface="Arial" panose="020B0604020202020204" pitchFamily="34" charset="0"/>
                <a:buChar char="–"/>
                <a:defRPr sz="1600" kern="800"/>
              </a:lvl4pPr>
              <a:lvl5pPr marL="1145089" indent="-228594">
                <a:spcBef>
                  <a:spcPct val="20000"/>
                </a:spcBef>
                <a:buClr>
                  <a:schemeClr val="accent1"/>
                </a:buClr>
                <a:buFont typeface="Arial" panose="020B0604020202020204" pitchFamily="34" charset="0"/>
                <a:buChar char="»"/>
                <a:defRPr sz="1600" kern="800"/>
              </a:lvl5pPr>
              <a:lvl6pPr marL="3352716" indent="-304792">
                <a:spcBef>
                  <a:spcPct val="20000"/>
                </a:spcBef>
                <a:buFont typeface="Arial" panose="020B0604020202020204" pitchFamily="34" charset="0"/>
                <a:buChar char="•"/>
                <a:defRPr sz="2667"/>
              </a:lvl6pPr>
              <a:lvl7pPr marL="3962301" indent="-304792">
                <a:spcBef>
                  <a:spcPct val="20000"/>
                </a:spcBef>
                <a:buFont typeface="Arial" panose="020B0604020202020204" pitchFamily="34" charset="0"/>
                <a:buChar char="•"/>
                <a:defRPr sz="2667"/>
              </a:lvl7pPr>
              <a:lvl8pPr marL="4571886" indent="-304792">
                <a:spcBef>
                  <a:spcPct val="20000"/>
                </a:spcBef>
                <a:buFont typeface="Arial" panose="020B0604020202020204" pitchFamily="34" charset="0"/>
                <a:buChar char="•"/>
                <a:defRPr sz="2667"/>
              </a:lvl8pPr>
              <a:lvl9pPr marL="5181470" indent="-304792">
                <a:spcBef>
                  <a:spcPct val="20000"/>
                </a:spcBef>
                <a:buFont typeface="Arial" panose="020B0604020202020204" pitchFamily="34" charset="0"/>
                <a:buChar char="•"/>
                <a:defRPr sz="2667"/>
              </a:lvl9pPr>
            </a:lstStyle>
            <a:p>
              <a:r>
                <a:rPr lang="zh-CN" altLang="en-US" sz="1100" dirty="0">
                  <a:solidFill>
                    <a:schemeClr val="bg1"/>
                  </a:solidFill>
                  <a:cs typeface="+mn-ea"/>
                  <a:sym typeface="+mn-lt"/>
                </a:rPr>
                <a:t>标题数字等都可以通过点击和重新输入进行更改，顶部“开始”面板中可以对字体、字号、颜色、行距等进行修改。</a:t>
              </a:r>
            </a:p>
          </p:txBody>
        </p:sp>
        <p:sp>
          <p:nvSpPr>
            <p:cNvPr id="32" name="Freeform 13"/>
            <p:cNvSpPr>
              <a:spLocks noEditPoints="1"/>
            </p:cNvSpPr>
            <p:nvPr/>
          </p:nvSpPr>
          <p:spPr bwMode="auto">
            <a:xfrm>
              <a:off x="685798"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3" name="Freeform 13"/>
            <p:cNvSpPr>
              <a:spLocks noEditPoints="1"/>
            </p:cNvSpPr>
            <p:nvPr/>
          </p:nvSpPr>
          <p:spPr bwMode="auto">
            <a:xfrm>
              <a:off x="1280359"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4" name="Freeform 13"/>
            <p:cNvSpPr>
              <a:spLocks noEditPoints="1"/>
            </p:cNvSpPr>
            <p:nvPr/>
          </p:nvSpPr>
          <p:spPr bwMode="auto">
            <a:xfrm>
              <a:off x="1874920"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5" name="Freeform 13"/>
            <p:cNvSpPr>
              <a:spLocks noEditPoints="1"/>
            </p:cNvSpPr>
            <p:nvPr/>
          </p:nvSpPr>
          <p:spPr bwMode="auto">
            <a:xfrm>
              <a:off x="2469480"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6" name="Freeform 13"/>
            <p:cNvSpPr>
              <a:spLocks noEditPoints="1"/>
            </p:cNvSpPr>
            <p:nvPr/>
          </p:nvSpPr>
          <p:spPr bwMode="auto">
            <a:xfrm>
              <a:off x="3064042"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7" name="Freeform 13"/>
            <p:cNvSpPr>
              <a:spLocks noEditPoints="1"/>
            </p:cNvSpPr>
            <p:nvPr/>
          </p:nvSpPr>
          <p:spPr bwMode="auto">
            <a:xfrm>
              <a:off x="3658606"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8" name="Freeform 13"/>
            <p:cNvSpPr>
              <a:spLocks noEditPoints="1"/>
            </p:cNvSpPr>
            <p:nvPr/>
          </p:nvSpPr>
          <p:spPr bwMode="auto">
            <a:xfrm>
              <a:off x="4253163"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9" name="Freeform 13"/>
            <p:cNvSpPr>
              <a:spLocks noEditPoints="1"/>
            </p:cNvSpPr>
            <p:nvPr/>
          </p:nvSpPr>
          <p:spPr bwMode="auto">
            <a:xfrm>
              <a:off x="4847723" y="2194484"/>
              <a:ext cx="518648" cy="1056746"/>
            </a:xfrm>
            <a:custGeom>
              <a:avLst/>
              <a:gdLst>
                <a:gd name="T0" fmla="*/ 59 w 117"/>
                <a:gd name="T1" fmla="*/ 41 h 238"/>
                <a:gd name="T2" fmla="*/ 79 w 117"/>
                <a:gd name="T3" fmla="*/ 21 h 238"/>
                <a:gd name="T4" fmla="*/ 59 w 117"/>
                <a:gd name="T5" fmla="*/ 0 h 238"/>
                <a:gd name="T6" fmla="*/ 38 w 117"/>
                <a:gd name="T7" fmla="*/ 21 h 238"/>
                <a:gd name="T8" fmla="*/ 59 w 117"/>
                <a:gd name="T9" fmla="*/ 41 h 238"/>
                <a:gd name="T10" fmla="*/ 116 w 117"/>
                <a:gd name="T11" fmla="*/ 134 h 238"/>
                <a:gd name="T12" fmla="*/ 92 w 117"/>
                <a:gd name="T13" fmla="*/ 64 h 238"/>
                <a:gd name="T14" fmla="*/ 59 w 117"/>
                <a:gd name="T15" fmla="*/ 51 h 238"/>
                <a:gd name="T16" fmla="*/ 25 w 117"/>
                <a:gd name="T17" fmla="*/ 64 h 238"/>
                <a:gd name="T18" fmla="*/ 1 w 117"/>
                <a:gd name="T19" fmla="*/ 134 h 238"/>
                <a:gd name="T20" fmla="*/ 5 w 117"/>
                <a:gd name="T21" fmla="*/ 142 h 238"/>
                <a:gd name="T22" fmla="*/ 14 w 117"/>
                <a:gd name="T23" fmla="*/ 139 h 238"/>
                <a:gd name="T24" fmla="*/ 34 w 117"/>
                <a:gd name="T25" fmla="*/ 91 h 238"/>
                <a:gd name="T26" fmla="*/ 20 w 117"/>
                <a:gd name="T27" fmla="*/ 175 h 238"/>
                <a:gd name="T28" fmla="*/ 33 w 117"/>
                <a:gd name="T29" fmla="*/ 175 h 238"/>
                <a:gd name="T30" fmla="*/ 31 w 117"/>
                <a:gd name="T31" fmla="*/ 231 h 238"/>
                <a:gd name="T32" fmla="*/ 40 w 117"/>
                <a:gd name="T33" fmla="*/ 238 h 238"/>
                <a:gd name="T34" fmla="*/ 49 w 117"/>
                <a:gd name="T35" fmla="*/ 231 h 238"/>
                <a:gd name="T36" fmla="*/ 55 w 117"/>
                <a:gd name="T37" fmla="*/ 175 h 238"/>
                <a:gd name="T38" fmla="*/ 62 w 117"/>
                <a:gd name="T39" fmla="*/ 175 h 238"/>
                <a:gd name="T40" fmla="*/ 68 w 117"/>
                <a:gd name="T41" fmla="*/ 231 h 238"/>
                <a:gd name="T42" fmla="*/ 77 w 117"/>
                <a:gd name="T43" fmla="*/ 238 h 238"/>
                <a:gd name="T44" fmla="*/ 86 w 117"/>
                <a:gd name="T45" fmla="*/ 231 h 238"/>
                <a:gd name="T46" fmla="*/ 84 w 117"/>
                <a:gd name="T47" fmla="*/ 175 h 238"/>
                <a:gd name="T48" fmla="*/ 97 w 117"/>
                <a:gd name="T49" fmla="*/ 175 h 238"/>
                <a:gd name="T50" fmla="*/ 83 w 117"/>
                <a:gd name="T51" fmla="*/ 91 h 238"/>
                <a:gd name="T52" fmla="*/ 103 w 117"/>
                <a:gd name="T53" fmla="*/ 139 h 238"/>
                <a:gd name="T54" fmla="*/ 112 w 117"/>
                <a:gd name="T55" fmla="*/ 142 h 238"/>
                <a:gd name="T56" fmla="*/ 116 w 117"/>
                <a:gd name="T5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238">
                  <a:moveTo>
                    <a:pt x="59" y="41"/>
                  </a:moveTo>
                  <a:cubicBezTo>
                    <a:pt x="70" y="41"/>
                    <a:pt x="79" y="32"/>
                    <a:pt x="79" y="21"/>
                  </a:cubicBezTo>
                  <a:cubicBezTo>
                    <a:pt x="79" y="9"/>
                    <a:pt x="70" y="0"/>
                    <a:pt x="59" y="0"/>
                  </a:cubicBezTo>
                  <a:cubicBezTo>
                    <a:pt x="47" y="0"/>
                    <a:pt x="38" y="9"/>
                    <a:pt x="38" y="21"/>
                  </a:cubicBezTo>
                  <a:cubicBezTo>
                    <a:pt x="38" y="32"/>
                    <a:pt x="47" y="41"/>
                    <a:pt x="59" y="41"/>
                  </a:cubicBezTo>
                  <a:close/>
                  <a:moveTo>
                    <a:pt x="116" y="134"/>
                  </a:moveTo>
                  <a:cubicBezTo>
                    <a:pt x="116" y="134"/>
                    <a:pt x="96" y="73"/>
                    <a:pt x="92" y="64"/>
                  </a:cubicBezTo>
                  <a:cubicBezTo>
                    <a:pt x="88" y="56"/>
                    <a:pt x="79" y="51"/>
                    <a:pt x="59" y="51"/>
                  </a:cubicBezTo>
                  <a:cubicBezTo>
                    <a:pt x="38" y="51"/>
                    <a:pt x="29" y="56"/>
                    <a:pt x="25" y="64"/>
                  </a:cubicBezTo>
                  <a:cubicBezTo>
                    <a:pt x="21" y="73"/>
                    <a:pt x="1" y="134"/>
                    <a:pt x="1" y="134"/>
                  </a:cubicBezTo>
                  <a:cubicBezTo>
                    <a:pt x="0" y="137"/>
                    <a:pt x="2" y="140"/>
                    <a:pt x="5" y="142"/>
                  </a:cubicBezTo>
                  <a:cubicBezTo>
                    <a:pt x="9" y="143"/>
                    <a:pt x="12" y="141"/>
                    <a:pt x="14" y="139"/>
                  </a:cubicBezTo>
                  <a:cubicBezTo>
                    <a:pt x="34" y="91"/>
                    <a:pt x="34" y="91"/>
                    <a:pt x="34" y="91"/>
                  </a:cubicBezTo>
                  <a:cubicBezTo>
                    <a:pt x="20" y="175"/>
                    <a:pt x="20" y="175"/>
                    <a:pt x="20" y="175"/>
                  </a:cubicBezTo>
                  <a:cubicBezTo>
                    <a:pt x="33" y="175"/>
                    <a:pt x="33" y="175"/>
                    <a:pt x="33" y="175"/>
                  </a:cubicBezTo>
                  <a:cubicBezTo>
                    <a:pt x="33" y="175"/>
                    <a:pt x="32" y="231"/>
                    <a:pt x="31" y="231"/>
                  </a:cubicBezTo>
                  <a:cubicBezTo>
                    <a:pt x="32" y="235"/>
                    <a:pt x="36" y="238"/>
                    <a:pt x="40" y="238"/>
                  </a:cubicBezTo>
                  <a:cubicBezTo>
                    <a:pt x="45" y="238"/>
                    <a:pt x="49" y="235"/>
                    <a:pt x="49" y="231"/>
                  </a:cubicBezTo>
                  <a:cubicBezTo>
                    <a:pt x="55" y="175"/>
                    <a:pt x="55" y="175"/>
                    <a:pt x="55" y="175"/>
                  </a:cubicBezTo>
                  <a:cubicBezTo>
                    <a:pt x="62" y="175"/>
                    <a:pt x="62" y="175"/>
                    <a:pt x="62" y="175"/>
                  </a:cubicBezTo>
                  <a:cubicBezTo>
                    <a:pt x="68" y="231"/>
                    <a:pt x="68" y="231"/>
                    <a:pt x="68" y="231"/>
                  </a:cubicBezTo>
                  <a:cubicBezTo>
                    <a:pt x="68" y="235"/>
                    <a:pt x="72" y="238"/>
                    <a:pt x="77" y="238"/>
                  </a:cubicBezTo>
                  <a:cubicBezTo>
                    <a:pt x="81" y="238"/>
                    <a:pt x="85" y="235"/>
                    <a:pt x="86" y="231"/>
                  </a:cubicBezTo>
                  <a:cubicBezTo>
                    <a:pt x="85" y="231"/>
                    <a:pt x="84" y="175"/>
                    <a:pt x="84" y="175"/>
                  </a:cubicBezTo>
                  <a:cubicBezTo>
                    <a:pt x="97" y="175"/>
                    <a:pt x="97" y="175"/>
                    <a:pt x="97" y="175"/>
                  </a:cubicBezTo>
                  <a:cubicBezTo>
                    <a:pt x="83" y="91"/>
                    <a:pt x="83" y="91"/>
                    <a:pt x="83" y="91"/>
                  </a:cubicBezTo>
                  <a:cubicBezTo>
                    <a:pt x="103" y="139"/>
                    <a:pt x="103" y="139"/>
                    <a:pt x="103" y="139"/>
                  </a:cubicBezTo>
                  <a:cubicBezTo>
                    <a:pt x="105" y="141"/>
                    <a:pt x="108" y="143"/>
                    <a:pt x="112" y="142"/>
                  </a:cubicBezTo>
                  <a:cubicBezTo>
                    <a:pt x="115" y="140"/>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0" name="TextBox 29"/>
            <p:cNvSpPr txBox="1"/>
            <p:nvPr/>
          </p:nvSpPr>
          <p:spPr>
            <a:xfrm>
              <a:off x="6695978" y="2678880"/>
              <a:ext cx="1241045" cy="664797"/>
            </a:xfrm>
            <a:prstGeom prst="rect">
              <a:avLst/>
            </a:prstGeom>
            <a:noFill/>
          </p:spPr>
          <p:txBody>
            <a:bodyPr wrap="none" rtlCol="0">
              <a:spAutoFit/>
            </a:bodyPr>
            <a:lstStyle/>
            <a:p>
              <a:pPr>
                <a:lnSpc>
                  <a:spcPct val="80000"/>
                </a:lnSpc>
              </a:pPr>
              <a:r>
                <a:rPr lang="en-US" sz="3300" dirty="0">
                  <a:solidFill>
                    <a:schemeClr val="bg1"/>
                  </a:solidFill>
                  <a:cs typeface="+mn-ea"/>
                  <a:sym typeface="+mn-lt"/>
                </a:rPr>
                <a:t>80%</a:t>
              </a:r>
            </a:p>
            <a:p>
              <a:pPr>
                <a:lnSpc>
                  <a:spcPct val="80000"/>
                </a:lnSpc>
              </a:pPr>
              <a:r>
                <a:rPr lang="en-US" sz="1350" dirty="0" err="1">
                  <a:solidFill>
                    <a:schemeClr val="bg1"/>
                  </a:solidFill>
                  <a:cs typeface="+mn-ea"/>
                  <a:sym typeface="+mn-lt"/>
                </a:rPr>
                <a:t>Lorem</a:t>
              </a:r>
              <a:r>
                <a:rPr lang="en-US" sz="1350" dirty="0">
                  <a:solidFill>
                    <a:schemeClr val="bg1"/>
                  </a:solidFill>
                  <a:cs typeface="+mn-ea"/>
                  <a:sym typeface="+mn-lt"/>
                </a:rPr>
                <a:t> </a:t>
              </a:r>
              <a:r>
                <a:rPr lang="en-US" sz="1350" dirty="0" err="1">
                  <a:solidFill>
                    <a:schemeClr val="bg1"/>
                  </a:solidFill>
                  <a:cs typeface="+mn-ea"/>
                  <a:sym typeface="+mn-lt"/>
                </a:rPr>
                <a:t>ipsum</a:t>
              </a:r>
              <a:endParaRPr lang="en-US" sz="1350" dirty="0">
                <a:solidFill>
                  <a:schemeClr val="bg1"/>
                </a:solidFill>
                <a:cs typeface="+mn-ea"/>
                <a:sym typeface="+mn-lt"/>
              </a:endParaRPr>
            </a:p>
          </p:txBody>
        </p:sp>
      </p:grpSp>
      <p:grpSp>
        <p:nvGrpSpPr>
          <p:cNvPr id="8" name="组合 7"/>
          <p:cNvGrpSpPr/>
          <p:nvPr/>
        </p:nvGrpSpPr>
        <p:grpSpPr>
          <a:xfrm>
            <a:off x="616227" y="3600428"/>
            <a:ext cx="7320796" cy="1330702"/>
            <a:chOff x="616227" y="3600428"/>
            <a:chExt cx="7320796" cy="1330702"/>
          </a:xfrm>
        </p:grpSpPr>
        <p:sp>
          <p:nvSpPr>
            <p:cNvPr id="22" name="Text Placeholder 8"/>
            <p:cNvSpPr txBox="1">
              <a:spLocks/>
            </p:cNvSpPr>
            <p:nvPr/>
          </p:nvSpPr>
          <p:spPr>
            <a:xfrm>
              <a:off x="616227" y="3600428"/>
              <a:ext cx="7061933" cy="169277"/>
            </a:xfrm>
            <a:prstGeom prst="rect">
              <a:avLst/>
            </a:prstGeom>
          </p:spPr>
          <p:txBody>
            <a:bodyPr wrap="square" lIns="0" tIns="0" rIns="0" bIns="0">
              <a:sp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zh-CN" altLang="en-US" sz="1100" dirty="0">
                  <a:solidFill>
                    <a:schemeClr val="bg1"/>
                  </a:solidFill>
                  <a:cs typeface="+mn-ea"/>
                  <a:sym typeface="+mn-lt"/>
                </a:rPr>
                <a:t>标题数字等都可以通过点击和重新输入进行更改，顶部“开始”面板中可以对字体、字号、颜色、行距等进行修改。</a:t>
              </a:r>
            </a:p>
          </p:txBody>
        </p:sp>
        <p:sp>
          <p:nvSpPr>
            <p:cNvPr id="23" name="Freeform 12"/>
            <p:cNvSpPr>
              <a:spLocks noEditPoints="1"/>
            </p:cNvSpPr>
            <p:nvPr/>
          </p:nvSpPr>
          <p:spPr bwMode="auto">
            <a:xfrm>
              <a:off x="685798"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4" name="Freeform 12"/>
            <p:cNvSpPr>
              <a:spLocks noEditPoints="1"/>
            </p:cNvSpPr>
            <p:nvPr/>
          </p:nvSpPr>
          <p:spPr bwMode="auto">
            <a:xfrm>
              <a:off x="1280361"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5" name="Freeform 12"/>
            <p:cNvSpPr>
              <a:spLocks noEditPoints="1"/>
            </p:cNvSpPr>
            <p:nvPr/>
          </p:nvSpPr>
          <p:spPr bwMode="auto">
            <a:xfrm>
              <a:off x="1874922"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6" name="Freeform 12"/>
            <p:cNvSpPr>
              <a:spLocks noEditPoints="1"/>
            </p:cNvSpPr>
            <p:nvPr/>
          </p:nvSpPr>
          <p:spPr bwMode="auto">
            <a:xfrm>
              <a:off x="2469484"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7" name="Freeform 12"/>
            <p:cNvSpPr>
              <a:spLocks noEditPoints="1"/>
            </p:cNvSpPr>
            <p:nvPr/>
          </p:nvSpPr>
          <p:spPr bwMode="auto">
            <a:xfrm>
              <a:off x="3064047"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8" name="Freeform 12"/>
            <p:cNvSpPr>
              <a:spLocks noEditPoints="1"/>
            </p:cNvSpPr>
            <p:nvPr/>
          </p:nvSpPr>
          <p:spPr bwMode="auto">
            <a:xfrm>
              <a:off x="3658608"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29" name="Freeform 12"/>
            <p:cNvSpPr>
              <a:spLocks noEditPoints="1"/>
            </p:cNvSpPr>
            <p:nvPr/>
          </p:nvSpPr>
          <p:spPr bwMode="auto">
            <a:xfrm>
              <a:off x="4253170" y="3874642"/>
              <a:ext cx="518581" cy="1033405"/>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solidFill>
              <a:schemeClr val="bg1"/>
            </a:solid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30" name="TextBox 15"/>
            <p:cNvSpPr txBox="1"/>
            <p:nvPr/>
          </p:nvSpPr>
          <p:spPr>
            <a:xfrm>
              <a:off x="6695978" y="4266333"/>
              <a:ext cx="1241045" cy="664797"/>
            </a:xfrm>
            <a:prstGeom prst="rect">
              <a:avLst/>
            </a:prstGeom>
            <a:noFill/>
          </p:spPr>
          <p:txBody>
            <a:bodyPr wrap="none" rtlCol="0">
              <a:spAutoFit/>
            </a:bodyPr>
            <a:lstStyle/>
            <a:p>
              <a:pPr>
                <a:lnSpc>
                  <a:spcPct val="80000"/>
                </a:lnSpc>
              </a:pPr>
              <a:r>
                <a:rPr lang="en-US" sz="3300" dirty="0">
                  <a:solidFill>
                    <a:schemeClr val="bg1"/>
                  </a:solidFill>
                  <a:cs typeface="+mn-ea"/>
                  <a:sym typeface="+mn-lt"/>
                </a:rPr>
                <a:t>70%</a:t>
              </a:r>
            </a:p>
            <a:p>
              <a:pPr>
                <a:lnSpc>
                  <a:spcPct val="80000"/>
                </a:lnSpc>
              </a:pPr>
              <a:r>
                <a:rPr lang="en-US" sz="1350" dirty="0" err="1">
                  <a:solidFill>
                    <a:schemeClr val="bg1"/>
                  </a:solidFill>
                  <a:cs typeface="+mn-ea"/>
                  <a:sym typeface="+mn-lt"/>
                </a:rPr>
                <a:t>Lorem</a:t>
              </a:r>
              <a:r>
                <a:rPr lang="en-US" sz="1350" dirty="0">
                  <a:solidFill>
                    <a:schemeClr val="bg1"/>
                  </a:solidFill>
                  <a:cs typeface="+mn-ea"/>
                  <a:sym typeface="+mn-lt"/>
                </a:rPr>
                <a:t> </a:t>
              </a:r>
              <a:r>
                <a:rPr lang="en-US" sz="1350" dirty="0" err="1">
                  <a:solidFill>
                    <a:schemeClr val="bg1"/>
                  </a:solidFill>
                  <a:cs typeface="+mn-ea"/>
                  <a:sym typeface="+mn-lt"/>
                </a:rPr>
                <a:t>ipsum</a:t>
              </a:r>
              <a:endParaRPr lang="en-US" sz="1350" dirty="0">
                <a:solidFill>
                  <a:schemeClr val="bg1"/>
                </a:solidFill>
                <a:cs typeface="+mn-ea"/>
                <a:sym typeface="+mn-lt"/>
              </a:endParaRPr>
            </a:p>
          </p:txBody>
        </p:sp>
        <p:grpSp>
          <p:nvGrpSpPr>
            <p:cNvPr id="41" name="Group 58"/>
            <p:cNvGrpSpPr/>
            <p:nvPr/>
          </p:nvGrpSpPr>
          <p:grpSpPr>
            <a:xfrm>
              <a:off x="685798" y="3874642"/>
              <a:ext cx="5869643" cy="1033405"/>
              <a:chOff x="914397" y="4023189"/>
              <a:chExt cx="7826190" cy="1377873"/>
            </a:xfrm>
          </p:grpSpPr>
          <p:sp>
            <p:nvSpPr>
              <p:cNvPr id="42" name="Freeform 12"/>
              <p:cNvSpPr>
                <a:spLocks noEditPoints="1"/>
              </p:cNvSpPr>
              <p:nvPr/>
            </p:nvSpPr>
            <p:spPr bwMode="auto">
              <a:xfrm>
                <a:off x="64636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3" name="Freeform 12"/>
              <p:cNvSpPr>
                <a:spLocks noEditPoints="1"/>
              </p:cNvSpPr>
              <p:nvPr/>
            </p:nvSpPr>
            <p:spPr bwMode="auto">
              <a:xfrm>
                <a:off x="72563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4" name="Freeform 12"/>
              <p:cNvSpPr>
                <a:spLocks noEditPoints="1"/>
              </p:cNvSpPr>
              <p:nvPr/>
            </p:nvSpPr>
            <p:spPr bwMode="auto">
              <a:xfrm>
                <a:off x="8049146"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5" name="Freeform 51"/>
              <p:cNvSpPr>
                <a:spLocks noEditPoints="1"/>
              </p:cNvSpPr>
              <p:nvPr/>
            </p:nvSpPr>
            <p:spPr bwMode="auto">
              <a:xfrm>
                <a:off x="40853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6" name="Freeform 12"/>
              <p:cNvSpPr>
                <a:spLocks noEditPoints="1"/>
              </p:cNvSpPr>
              <p:nvPr/>
            </p:nvSpPr>
            <p:spPr bwMode="auto">
              <a:xfrm>
                <a:off x="48781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7" name="Freeform 12"/>
              <p:cNvSpPr>
                <a:spLocks noEditPoints="1"/>
              </p:cNvSpPr>
              <p:nvPr/>
            </p:nvSpPr>
            <p:spPr bwMode="auto">
              <a:xfrm>
                <a:off x="56708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8" name="Freeform 54"/>
              <p:cNvSpPr>
                <a:spLocks noEditPoints="1"/>
              </p:cNvSpPr>
              <p:nvPr/>
            </p:nvSpPr>
            <p:spPr bwMode="auto">
              <a:xfrm>
                <a:off x="32926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49" name="Freeform 55"/>
              <p:cNvSpPr>
                <a:spLocks noEditPoints="1"/>
              </p:cNvSpPr>
              <p:nvPr/>
            </p:nvSpPr>
            <p:spPr bwMode="auto">
              <a:xfrm>
                <a:off x="9143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50" name="Freeform 12"/>
              <p:cNvSpPr>
                <a:spLocks noEditPoints="1"/>
              </p:cNvSpPr>
              <p:nvPr/>
            </p:nvSpPr>
            <p:spPr bwMode="auto">
              <a:xfrm>
                <a:off x="170714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sp>
            <p:nvSpPr>
              <p:cNvPr id="51" name="Freeform 12"/>
              <p:cNvSpPr>
                <a:spLocks noEditPoints="1"/>
              </p:cNvSpPr>
              <p:nvPr/>
            </p:nvSpPr>
            <p:spPr bwMode="auto">
              <a:xfrm>
                <a:off x="2499897" y="4023189"/>
                <a:ext cx="691441" cy="1377873"/>
              </a:xfrm>
              <a:custGeom>
                <a:avLst/>
                <a:gdLst>
                  <a:gd name="T0" fmla="*/ 58 w 117"/>
                  <a:gd name="T1" fmla="*/ 41 h 238"/>
                  <a:gd name="T2" fmla="*/ 79 w 117"/>
                  <a:gd name="T3" fmla="*/ 20 h 238"/>
                  <a:gd name="T4" fmla="*/ 58 w 117"/>
                  <a:gd name="T5" fmla="*/ 0 h 238"/>
                  <a:gd name="T6" fmla="*/ 38 w 117"/>
                  <a:gd name="T7" fmla="*/ 20 h 238"/>
                  <a:gd name="T8" fmla="*/ 58 w 117"/>
                  <a:gd name="T9" fmla="*/ 41 h 238"/>
                  <a:gd name="T10" fmla="*/ 116 w 117"/>
                  <a:gd name="T11" fmla="*/ 134 h 238"/>
                  <a:gd name="T12" fmla="*/ 92 w 117"/>
                  <a:gd name="T13" fmla="*/ 65 h 238"/>
                  <a:gd name="T14" fmla="*/ 58 w 117"/>
                  <a:gd name="T15" fmla="*/ 51 h 238"/>
                  <a:gd name="T16" fmla="*/ 25 w 117"/>
                  <a:gd name="T17" fmla="*/ 65 h 238"/>
                  <a:gd name="T18" fmla="*/ 1 w 117"/>
                  <a:gd name="T19" fmla="*/ 134 h 238"/>
                  <a:gd name="T20" fmla="*/ 5 w 117"/>
                  <a:gd name="T21" fmla="*/ 142 h 238"/>
                  <a:gd name="T22" fmla="*/ 14 w 117"/>
                  <a:gd name="T23" fmla="*/ 139 h 238"/>
                  <a:gd name="T24" fmla="*/ 35 w 117"/>
                  <a:gd name="T25" fmla="*/ 91 h 238"/>
                  <a:gd name="T26" fmla="*/ 31 w 117"/>
                  <a:gd name="T27" fmla="*/ 231 h 238"/>
                  <a:gd name="T28" fmla="*/ 40 w 117"/>
                  <a:gd name="T29" fmla="*/ 238 h 238"/>
                  <a:gd name="T30" fmla="*/ 49 w 117"/>
                  <a:gd name="T31" fmla="*/ 231 h 238"/>
                  <a:gd name="T32" fmla="*/ 58 w 117"/>
                  <a:gd name="T33" fmla="*/ 149 h 238"/>
                  <a:gd name="T34" fmla="*/ 68 w 117"/>
                  <a:gd name="T35" fmla="*/ 231 h 238"/>
                  <a:gd name="T36" fmla="*/ 77 w 117"/>
                  <a:gd name="T37" fmla="*/ 238 h 238"/>
                  <a:gd name="T38" fmla="*/ 85 w 117"/>
                  <a:gd name="T39" fmla="*/ 231 h 238"/>
                  <a:gd name="T40" fmla="*/ 82 w 117"/>
                  <a:gd name="T41" fmla="*/ 91 h 238"/>
                  <a:gd name="T42" fmla="*/ 103 w 117"/>
                  <a:gd name="T43" fmla="*/ 139 h 238"/>
                  <a:gd name="T44" fmla="*/ 112 w 117"/>
                  <a:gd name="T45" fmla="*/ 142 h 238"/>
                  <a:gd name="T46" fmla="*/ 116 w 117"/>
                  <a:gd name="T47" fmla="*/ 1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38">
                    <a:moveTo>
                      <a:pt x="58" y="41"/>
                    </a:moveTo>
                    <a:cubicBezTo>
                      <a:pt x="70" y="41"/>
                      <a:pt x="79" y="32"/>
                      <a:pt x="79" y="20"/>
                    </a:cubicBezTo>
                    <a:cubicBezTo>
                      <a:pt x="79" y="9"/>
                      <a:pt x="70" y="0"/>
                      <a:pt x="58" y="0"/>
                    </a:cubicBezTo>
                    <a:cubicBezTo>
                      <a:pt x="47" y="0"/>
                      <a:pt x="38" y="9"/>
                      <a:pt x="38" y="20"/>
                    </a:cubicBezTo>
                    <a:cubicBezTo>
                      <a:pt x="38" y="32"/>
                      <a:pt x="47" y="41"/>
                      <a:pt x="58" y="41"/>
                    </a:cubicBezTo>
                    <a:close/>
                    <a:moveTo>
                      <a:pt x="116" y="134"/>
                    </a:moveTo>
                    <a:cubicBezTo>
                      <a:pt x="116" y="135"/>
                      <a:pt x="96" y="73"/>
                      <a:pt x="92" y="65"/>
                    </a:cubicBezTo>
                    <a:cubicBezTo>
                      <a:pt x="88" y="56"/>
                      <a:pt x="79" y="51"/>
                      <a:pt x="58" y="51"/>
                    </a:cubicBezTo>
                    <a:cubicBezTo>
                      <a:pt x="38" y="51"/>
                      <a:pt x="29" y="56"/>
                      <a:pt x="25" y="65"/>
                    </a:cubicBezTo>
                    <a:cubicBezTo>
                      <a:pt x="20" y="73"/>
                      <a:pt x="1" y="135"/>
                      <a:pt x="1" y="134"/>
                    </a:cubicBezTo>
                    <a:cubicBezTo>
                      <a:pt x="0" y="137"/>
                      <a:pt x="2" y="141"/>
                      <a:pt x="5" y="142"/>
                    </a:cubicBezTo>
                    <a:cubicBezTo>
                      <a:pt x="9" y="143"/>
                      <a:pt x="12" y="142"/>
                      <a:pt x="14" y="139"/>
                    </a:cubicBezTo>
                    <a:cubicBezTo>
                      <a:pt x="35" y="91"/>
                      <a:pt x="35" y="91"/>
                      <a:pt x="35" y="91"/>
                    </a:cubicBezTo>
                    <a:cubicBezTo>
                      <a:pt x="35" y="91"/>
                      <a:pt x="32" y="231"/>
                      <a:pt x="31" y="231"/>
                    </a:cubicBezTo>
                    <a:cubicBezTo>
                      <a:pt x="32" y="235"/>
                      <a:pt x="36" y="238"/>
                      <a:pt x="40" y="238"/>
                    </a:cubicBezTo>
                    <a:cubicBezTo>
                      <a:pt x="45" y="238"/>
                      <a:pt x="48" y="235"/>
                      <a:pt x="49" y="231"/>
                    </a:cubicBezTo>
                    <a:cubicBezTo>
                      <a:pt x="58" y="149"/>
                      <a:pt x="58" y="149"/>
                      <a:pt x="58" y="149"/>
                    </a:cubicBezTo>
                    <a:cubicBezTo>
                      <a:pt x="68" y="231"/>
                      <a:pt x="68" y="231"/>
                      <a:pt x="68" y="231"/>
                    </a:cubicBezTo>
                    <a:cubicBezTo>
                      <a:pt x="68" y="235"/>
                      <a:pt x="72" y="238"/>
                      <a:pt x="77" y="238"/>
                    </a:cubicBezTo>
                    <a:cubicBezTo>
                      <a:pt x="81" y="238"/>
                      <a:pt x="85" y="235"/>
                      <a:pt x="85" y="231"/>
                    </a:cubicBezTo>
                    <a:cubicBezTo>
                      <a:pt x="85" y="231"/>
                      <a:pt x="82" y="91"/>
                      <a:pt x="82" y="91"/>
                    </a:cubicBezTo>
                    <a:cubicBezTo>
                      <a:pt x="103" y="139"/>
                      <a:pt x="103" y="139"/>
                      <a:pt x="103" y="139"/>
                    </a:cubicBezTo>
                    <a:cubicBezTo>
                      <a:pt x="105" y="142"/>
                      <a:pt x="108" y="143"/>
                      <a:pt x="112" y="142"/>
                    </a:cubicBezTo>
                    <a:cubicBezTo>
                      <a:pt x="115" y="141"/>
                      <a:pt x="117" y="137"/>
                      <a:pt x="116" y="134"/>
                    </a:cubicBezTo>
                    <a:close/>
                  </a:path>
                </a:pathLst>
              </a:custGeom>
              <a:noFill/>
              <a:ln w="12700">
                <a:solidFill>
                  <a:schemeClr val="bg1"/>
                </a:solidFill>
              </a:ln>
            </p:spPr>
            <p:txBody>
              <a:bodyPr vert="horz" wrap="square" lIns="68580" tIns="34290" rIns="68580" bIns="34290" numCol="1" anchor="t" anchorCtr="0" compatLnSpc="1">
                <a:prstTxWarp prst="textNoShape">
                  <a:avLst/>
                </a:prstTxWarp>
              </a:bodyPr>
              <a:lstStyle/>
              <a:p>
                <a:endParaRPr lang="en-US" sz="1800">
                  <a:solidFill>
                    <a:schemeClr val="bg1"/>
                  </a:solidFill>
                  <a:cs typeface="+mn-ea"/>
                  <a:sym typeface="+mn-lt"/>
                </a:endParaRPr>
              </a:p>
            </p:txBody>
          </p:sp>
        </p:grpSp>
      </p:grpSp>
    </p:spTree>
    <p:extLst>
      <p:ext uri="{BB962C8B-B14F-4D97-AF65-F5344CB8AC3E}">
        <p14:creationId xmlns:p14="http://schemas.microsoft.com/office/powerpoint/2010/main" val="360300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Five </a:t>
            </a:r>
            <a:r>
              <a:rPr lang="zh-CN" altLang="en-US" b="1" dirty="0">
                <a:cs typeface="+mn-ea"/>
                <a:sym typeface="+mn-lt"/>
              </a:rPr>
              <a:t>主要结论</a:t>
            </a:r>
          </a:p>
        </p:txBody>
      </p:sp>
      <p:grpSp>
        <p:nvGrpSpPr>
          <p:cNvPr id="10" name="组合 9"/>
          <p:cNvGrpSpPr/>
          <p:nvPr/>
        </p:nvGrpSpPr>
        <p:grpSpPr>
          <a:xfrm>
            <a:off x="909148" y="1974263"/>
            <a:ext cx="2147415" cy="3280627"/>
            <a:chOff x="909148" y="1974263"/>
            <a:chExt cx="2147415" cy="3280627"/>
          </a:xfrm>
        </p:grpSpPr>
        <p:grpSp>
          <p:nvGrpSpPr>
            <p:cNvPr id="4" name="Group 75"/>
            <p:cNvGrpSpPr/>
            <p:nvPr/>
          </p:nvGrpSpPr>
          <p:grpSpPr>
            <a:xfrm rot="5400000">
              <a:off x="1143771" y="1817174"/>
              <a:ext cx="1755703" cy="2069881"/>
              <a:chOff x="1120775" y="1730534"/>
              <a:chExt cx="1085850" cy="1280160"/>
            </a:xfrm>
          </p:grpSpPr>
          <p:cxnSp>
            <p:nvCxnSpPr>
              <p:cNvPr id="5" name="Straight Connector 77"/>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11"/>
              <p:cNvGrpSpPr/>
              <p:nvPr/>
            </p:nvGrpSpPr>
            <p:grpSpPr>
              <a:xfrm>
                <a:off x="1120775" y="1838325"/>
                <a:ext cx="1085850" cy="1077920"/>
                <a:chOff x="3810000" y="1948650"/>
                <a:chExt cx="1085850" cy="1077920"/>
              </a:xfrm>
            </p:grpSpPr>
            <p:sp>
              <p:nvSpPr>
                <p:cNvPr id="7" name="Trapezoid 95"/>
                <p:cNvSpPr/>
                <p:nvPr/>
              </p:nvSpPr>
              <p:spPr>
                <a:xfrm rot="5400000" flipH="1">
                  <a:off x="3665141" y="2318934"/>
                  <a:ext cx="892968" cy="152400"/>
                </a:xfrm>
                <a:prstGeom prst="trapezoid">
                  <a:avLst>
                    <a:gd name="adj" fmla="val 6250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Parallelogram 96"/>
                <p:cNvSpPr/>
                <p:nvPr/>
              </p:nvSpPr>
              <p:spPr>
                <a:xfrm rot="16200000" flipV="1">
                  <a:off x="3508373" y="2343942"/>
                  <a:ext cx="984254" cy="381000"/>
                </a:xfrm>
                <a:prstGeom prst="parallelogram">
                  <a:avLst>
                    <a:gd name="adj" fmla="val 6324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Freeform 97"/>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76" name="组合 75"/>
            <p:cNvGrpSpPr/>
            <p:nvPr/>
          </p:nvGrpSpPr>
          <p:grpSpPr>
            <a:xfrm>
              <a:off x="1448811" y="2406385"/>
              <a:ext cx="578592" cy="445729"/>
              <a:chOff x="2486025" y="3619500"/>
              <a:chExt cx="1500188" cy="1155700"/>
            </a:xfrm>
            <a:solidFill>
              <a:schemeClr val="tx1">
                <a:lumMod val="85000"/>
                <a:lumOff val="15000"/>
              </a:schemeClr>
            </a:solidFill>
          </p:grpSpPr>
          <p:sp>
            <p:nvSpPr>
              <p:cNvPr id="7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0" name="矩形 99"/>
            <p:cNvSpPr/>
            <p:nvPr/>
          </p:nvSpPr>
          <p:spPr>
            <a:xfrm>
              <a:off x="1011740"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1" name="矩形 100"/>
            <p:cNvSpPr/>
            <p:nvPr/>
          </p:nvSpPr>
          <p:spPr>
            <a:xfrm>
              <a:off x="909148"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11" name="组合 10"/>
          <p:cNvGrpSpPr/>
          <p:nvPr/>
        </p:nvGrpSpPr>
        <p:grpSpPr>
          <a:xfrm>
            <a:off x="3586319" y="1974263"/>
            <a:ext cx="2120976" cy="3280627"/>
            <a:chOff x="3586319" y="1974263"/>
            <a:chExt cx="2120976" cy="3280627"/>
          </a:xfrm>
        </p:grpSpPr>
        <p:grpSp>
          <p:nvGrpSpPr>
            <p:cNvPr id="17" name="Group 123"/>
            <p:cNvGrpSpPr/>
            <p:nvPr/>
          </p:nvGrpSpPr>
          <p:grpSpPr>
            <a:xfrm rot="5400000">
              <a:off x="3794503" y="1817174"/>
              <a:ext cx="1755703" cy="2069881"/>
              <a:chOff x="1120775" y="1730534"/>
              <a:chExt cx="1085850" cy="1280160"/>
            </a:xfrm>
          </p:grpSpPr>
          <p:cxnSp>
            <p:nvCxnSpPr>
              <p:cNvPr id="18" name="Straight Connector 12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19" name="Group 11"/>
              <p:cNvGrpSpPr/>
              <p:nvPr/>
            </p:nvGrpSpPr>
            <p:grpSpPr>
              <a:xfrm>
                <a:off x="1120775" y="1838325"/>
                <a:ext cx="1085850" cy="1077920"/>
                <a:chOff x="3810000" y="1948650"/>
                <a:chExt cx="1085850" cy="1077920"/>
              </a:xfrm>
            </p:grpSpPr>
            <p:sp>
              <p:nvSpPr>
                <p:cNvPr id="20" name="Trapezoid 135"/>
                <p:cNvSpPr/>
                <p:nvPr/>
              </p:nvSpPr>
              <p:spPr>
                <a:xfrm rot="5400000" flipH="1">
                  <a:off x="3665141" y="2318934"/>
                  <a:ext cx="892968" cy="152400"/>
                </a:xfrm>
                <a:prstGeom prst="trapezoid">
                  <a:avLst>
                    <a:gd name="adj" fmla="val 6250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Parallelogram 136"/>
                <p:cNvSpPr/>
                <p:nvPr/>
              </p:nvSpPr>
              <p:spPr>
                <a:xfrm rot="16200000" flipV="1">
                  <a:off x="3508373" y="2343942"/>
                  <a:ext cx="984254" cy="381000"/>
                </a:xfrm>
                <a:prstGeom prst="parallelogram">
                  <a:avLst>
                    <a:gd name="adj" fmla="val 6324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Freeform 137"/>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82" name="组合 81"/>
            <p:cNvGrpSpPr/>
            <p:nvPr/>
          </p:nvGrpSpPr>
          <p:grpSpPr>
            <a:xfrm>
              <a:off x="4099543" y="2406385"/>
              <a:ext cx="578592" cy="445729"/>
              <a:chOff x="2486025" y="3619500"/>
              <a:chExt cx="1500188" cy="1155700"/>
            </a:xfrm>
            <a:solidFill>
              <a:schemeClr val="bg1"/>
            </a:solidFill>
          </p:grpSpPr>
          <p:sp>
            <p:nvSpPr>
              <p:cNvPr id="83"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2" name="矩形 101"/>
            <p:cNvSpPr/>
            <p:nvPr/>
          </p:nvSpPr>
          <p:spPr>
            <a:xfrm>
              <a:off x="3688911"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3" name="矩形 102"/>
            <p:cNvSpPr/>
            <p:nvPr/>
          </p:nvSpPr>
          <p:spPr>
            <a:xfrm>
              <a:off x="3586319"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12" name="组合 11"/>
          <p:cNvGrpSpPr/>
          <p:nvPr/>
        </p:nvGrpSpPr>
        <p:grpSpPr>
          <a:xfrm>
            <a:off x="6160898" y="1974263"/>
            <a:ext cx="2197131" cy="3280627"/>
            <a:chOff x="6160898" y="1974263"/>
            <a:chExt cx="2197131" cy="3280627"/>
          </a:xfrm>
        </p:grpSpPr>
        <p:grpSp>
          <p:nvGrpSpPr>
            <p:cNvPr id="26" name="Group 144"/>
            <p:cNvGrpSpPr/>
            <p:nvPr/>
          </p:nvGrpSpPr>
          <p:grpSpPr>
            <a:xfrm rot="5400000">
              <a:off x="6445237" y="1817174"/>
              <a:ext cx="1755703" cy="2069881"/>
              <a:chOff x="1120775" y="1730534"/>
              <a:chExt cx="1085850" cy="1280160"/>
            </a:xfrm>
          </p:grpSpPr>
          <p:cxnSp>
            <p:nvCxnSpPr>
              <p:cNvPr id="27" name="Straight Connector 145"/>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11"/>
              <p:cNvGrpSpPr/>
              <p:nvPr/>
            </p:nvGrpSpPr>
            <p:grpSpPr>
              <a:xfrm>
                <a:off x="1120775" y="1838325"/>
                <a:ext cx="1085850" cy="1077920"/>
                <a:chOff x="3810000" y="1948650"/>
                <a:chExt cx="1085850" cy="1077920"/>
              </a:xfrm>
            </p:grpSpPr>
            <p:sp>
              <p:nvSpPr>
                <p:cNvPr id="29" name="Trapezoid 147"/>
                <p:cNvSpPr/>
                <p:nvPr/>
              </p:nvSpPr>
              <p:spPr>
                <a:xfrm rot="5400000" flipH="1">
                  <a:off x="3665141" y="2318934"/>
                  <a:ext cx="892968" cy="152400"/>
                </a:xfrm>
                <a:prstGeom prst="trapezoid">
                  <a:avLst>
                    <a:gd name="adj" fmla="val 6250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Parallelogram 148"/>
                <p:cNvSpPr/>
                <p:nvPr/>
              </p:nvSpPr>
              <p:spPr>
                <a:xfrm rot="16200000" flipV="1">
                  <a:off x="3508373" y="2343942"/>
                  <a:ext cx="984254" cy="381000"/>
                </a:xfrm>
                <a:prstGeom prst="parallelogram">
                  <a:avLst>
                    <a:gd name="adj" fmla="val 6324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1" name="Freeform 149"/>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85" name="组合 84"/>
            <p:cNvGrpSpPr/>
            <p:nvPr/>
          </p:nvGrpSpPr>
          <p:grpSpPr>
            <a:xfrm>
              <a:off x="6750277" y="2406385"/>
              <a:ext cx="578592" cy="445729"/>
              <a:chOff x="2486025" y="3619500"/>
              <a:chExt cx="1500188" cy="1155700"/>
            </a:xfrm>
            <a:solidFill>
              <a:schemeClr val="bg1"/>
            </a:solidFill>
          </p:grpSpPr>
          <p:sp>
            <p:nvSpPr>
              <p:cNvPr id="8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4" name="矩形 103"/>
            <p:cNvSpPr/>
            <p:nvPr/>
          </p:nvSpPr>
          <p:spPr>
            <a:xfrm>
              <a:off x="6263490"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5" name="矩形 104"/>
            <p:cNvSpPr/>
            <p:nvPr/>
          </p:nvSpPr>
          <p:spPr>
            <a:xfrm>
              <a:off x="6160898"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grpSp>
        <p:nvGrpSpPr>
          <p:cNvPr id="14" name="组合 13"/>
          <p:cNvGrpSpPr/>
          <p:nvPr/>
        </p:nvGrpSpPr>
        <p:grpSpPr>
          <a:xfrm>
            <a:off x="8836288" y="1974263"/>
            <a:ext cx="2172473" cy="3280627"/>
            <a:chOff x="8836288" y="1974263"/>
            <a:chExt cx="2172473" cy="3280627"/>
          </a:xfrm>
        </p:grpSpPr>
        <p:grpSp>
          <p:nvGrpSpPr>
            <p:cNvPr id="35" name="Group 153"/>
            <p:cNvGrpSpPr/>
            <p:nvPr/>
          </p:nvGrpSpPr>
          <p:grpSpPr>
            <a:xfrm rot="5400000">
              <a:off x="9095969" y="1817174"/>
              <a:ext cx="1755703" cy="2069881"/>
              <a:chOff x="1120775" y="1730534"/>
              <a:chExt cx="1085850" cy="1280160"/>
            </a:xfrm>
          </p:grpSpPr>
          <p:cxnSp>
            <p:nvCxnSpPr>
              <p:cNvPr id="36" name="Straight Connector 15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37" name="Group 11"/>
              <p:cNvGrpSpPr/>
              <p:nvPr/>
            </p:nvGrpSpPr>
            <p:grpSpPr>
              <a:xfrm>
                <a:off x="1120775" y="1838325"/>
                <a:ext cx="1085850" cy="1077920"/>
                <a:chOff x="3810000" y="1948650"/>
                <a:chExt cx="1085850" cy="1077920"/>
              </a:xfrm>
            </p:grpSpPr>
            <p:sp>
              <p:nvSpPr>
                <p:cNvPr id="38" name="Trapezoid 156"/>
                <p:cNvSpPr/>
                <p:nvPr/>
              </p:nvSpPr>
              <p:spPr>
                <a:xfrm rot="5400000" flipH="1">
                  <a:off x="3665141" y="2318934"/>
                  <a:ext cx="892968" cy="152400"/>
                </a:xfrm>
                <a:prstGeom prst="trapezoid">
                  <a:avLst>
                    <a:gd name="adj" fmla="val 625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Parallelogram 157"/>
                <p:cNvSpPr/>
                <p:nvPr/>
              </p:nvSpPr>
              <p:spPr>
                <a:xfrm rot="16200000" flipV="1">
                  <a:off x="3508373" y="2343942"/>
                  <a:ext cx="984254" cy="381000"/>
                </a:xfrm>
                <a:prstGeom prst="parallelogram">
                  <a:avLst>
                    <a:gd name="adj" fmla="val 6324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Freeform 158"/>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grpSp>
        <p:grpSp>
          <p:nvGrpSpPr>
            <p:cNvPr id="97" name="组合 96"/>
            <p:cNvGrpSpPr/>
            <p:nvPr/>
          </p:nvGrpSpPr>
          <p:grpSpPr>
            <a:xfrm>
              <a:off x="9405152" y="2406385"/>
              <a:ext cx="578592" cy="445729"/>
              <a:chOff x="2486025" y="3619500"/>
              <a:chExt cx="1500188" cy="1155700"/>
            </a:xfrm>
            <a:solidFill>
              <a:schemeClr val="bg1"/>
            </a:solidFill>
          </p:grpSpPr>
          <p:sp>
            <p:nvSpPr>
              <p:cNvPr id="9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6" name="矩形 105"/>
            <p:cNvSpPr/>
            <p:nvPr/>
          </p:nvSpPr>
          <p:spPr>
            <a:xfrm>
              <a:off x="8938880" y="3942096"/>
              <a:ext cx="1826141" cy="338554"/>
            </a:xfrm>
            <a:prstGeom prst="rect">
              <a:avLst/>
            </a:prstGeom>
          </p:spPr>
          <p:txBody>
            <a:bodyPr wrap="none">
              <a:spAutoFit/>
            </a:bodyPr>
            <a:lstStyle/>
            <a:p>
              <a:pPr algn="ctr" defTabSz="609585"/>
              <a:r>
                <a:rPr lang="zh-CN" altLang="en-US" sz="1600" b="1" dirty="0">
                  <a:solidFill>
                    <a:schemeClr val="tx1">
                      <a:lumMod val="85000"/>
                      <a:lumOff val="15000"/>
                    </a:schemeClr>
                  </a:solidFill>
                  <a:cs typeface="+mn-ea"/>
                  <a:sym typeface="+mn-lt"/>
                </a:rPr>
                <a:t>点击此处添加标题</a:t>
              </a:r>
            </a:p>
          </p:txBody>
        </p:sp>
        <p:sp>
          <p:nvSpPr>
            <p:cNvPr id="107" name="矩形 106"/>
            <p:cNvSpPr/>
            <p:nvPr/>
          </p:nvSpPr>
          <p:spPr>
            <a:xfrm>
              <a:off x="8836288" y="4282316"/>
              <a:ext cx="2031325" cy="972574"/>
            </a:xfrm>
            <a:prstGeom prst="rect">
              <a:avLst/>
            </a:prstGeom>
          </p:spPr>
          <p:txBody>
            <a:bodyPr wrap="square">
              <a:spAutoFit/>
            </a:bodyPr>
            <a:lstStyle/>
            <a:p>
              <a:pPr algn="just" defTabSz="609585">
                <a:lnSpc>
                  <a:spcPct val="130000"/>
                </a:lnSpc>
              </a:pPr>
              <a:r>
                <a:rPr lang="zh-CN" altLang="en-US" sz="1100" dirty="0">
                  <a:solidFill>
                    <a:schemeClr val="tx1">
                      <a:lumMod val="85000"/>
                      <a:lumOff val="15000"/>
                    </a:schemeClr>
                  </a:solidFill>
                  <a:cs typeface="+mn-ea"/>
                  <a:sym typeface="+mn-lt"/>
                </a:rPr>
                <a:t>标题数字等都可以通过点击和重新输入进行更改，顶部“开始”面板中可以对字体、字号、颜色、行距等进行修改。</a:t>
              </a:r>
            </a:p>
          </p:txBody>
        </p:sp>
      </p:grpSp>
    </p:spTree>
    <p:extLst>
      <p:ext uri="{BB962C8B-B14F-4D97-AF65-F5344CB8AC3E}">
        <p14:creationId xmlns:p14="http://schemas.microsoft.com/office/powerpoint/2010/main" val="45925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72936" y="1174536"/>
            <a:ext cx="2246128" cy="4508927"/>
          </a:xfrm>
          <a:prstGeom prst="rect">
            <a:avLst/>
          </a:prstGeom>
          <a:noFill/>
        </p:spPr>
        <p:txBody>
          <a:bodyPr wrap="none" rtlCol="0">
            <a:spAutoFit/>
          </a:bodyPr>
          <a:lstStyle/>
          <a:p>
            <a:r>
              <a:rPr lang="en-US" altLang="zh-CN" sz="28700" dirty="0">
                <a:solidFill>
                  <a:schemeClr val="bg1"/>
                </a:solidFill>
                <a:cs typeface="+mn-ea"/>
                <a:sym typeface="+mn-lt"/>
              </a:rPr>
              <a:t>6</a:t>
            </a:r>
            <a:endParaRPr lang="zh-CN" altLang="en-US" sz="28700" dirty="0">
              <a:solidFill>
                <a:schemeClr val="bg1"/>
              </a:solidFill>
              <a:cs typeface="+mn-ea"/>
              <a:sym typeface="+mn-lt"/>
            </a:endParaRPr>
          </a:p>
        </p:txBody>
      </p:sp>
      <p:sp>
        <p:nvSpPr>
          <p:cNvPr id="2" name="文本占位符 1"/>
          <p:cNvSpPr>
            <a:spLocks noGrp="1"/>
          </p:cNvSpPr>
          <p:nvPr>
            <p:ph type="body" sz="quarter" idx="11"/>
          </p:nvPr>
        </p:nvSpPr>
        <p:spPr/>
        <p:txBody>
          <a:bodyPr/>
          <a:lstStyle/>
          <a:p>
            <a:r>
              <a:rPr lang="zh-CN" altLang="en-US" dirty="0">
                <a:cs typeface="+mn-ea"/>
                <a:sym typeface="+mn-lt"/>
              </a:rPr>
              <a:t>参考文献</a:t>
            </a:r>
            <a:endParaRPr kumimoji="1" lang="zh-CN" altLang="en-US" dirty="0">
              <a:cs typeface="+mn-ea"/>
              <a:sym typeface="+mn-lt"/>
            </a:endParaRPr>
          </a:p>
        </p:txBody>
      </p:sp>
    </p:spTree>
    <p:extLst>
      <p:ext uri="{BB962C8B-B14F-4D97-AF65-F5344CB8AC3E}">
        <p14:creationId xmlns:p14="http://schemas.microsoft.com/office/powerpoint/2010/main" val="189514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Six </a:t>
            </a:r>
            <a:r>
              <a:rPr lang="zh-CN" altLang="en-US" b="1" dirty="0">
                <a:cs typeface="+mn-ea"/>
                <a:sym typeface="+mn-lt"/>
              </a:rPr>
              <a:t>参考文献</a:t>
            </a:r>
          </a:p>
        </p:txBody>
      </p:sp>
      <p:sp>
        <p:nvSpPr>
          <p:cNvPr id="4" name="矩形 3"/>
          <p:cNvSpPr/>
          <p:nvPr/>
        </p:nvSpPr>
        <p:spPr>
          <a:xfrm>
            <a:off x="671514" y="886872"/>
            <a:ext cx="10563754" cy="3168661"/>
          </a:xfrm>
          <a:prstGeom prst="rect">
            <a:avLst/>
          </a:prstGeom>
        </p:spPr>
        <p:txBody>
          <a:bodyPr wrap="square" numCol="2">
            <a:noAutofit/>
          </a:bodyPr>
          <a:lstStyle/>
          <a:p>
            <a:pPr>
              <a:lnSpc>
                <a:spcPct val="120000"/>
              </a:lnSpc>
            </a:pPr>
            <a:r>
              <a:rPr lang="en-US" altLang="zh-CN" sz="1400" dirty="0">
                <a:solidFill>
                  <a:schemeClr val="tx1">
                    <a:lumMod val="75000"/>
                    <a:lumOff val="25000"/>
                  </a:schemeClr>
                </a:solidFill>
                <a:cs typeface="+mn-ea"/>
                <a:sym typeface="+mn-lt"/>
              </a:rPr>
              <a:t>1.</a:t>
            </a:r>
            <a:r>
              <a:rPr lang="zh-CN" altLang="en-US" sz="1400" dirty="0">
                <a:solidFill>
                  <a:schemeClr val="tx1">
                    <a:lumMod val="75000"/>
                    <a:lumOff val="25000"/>
                  </a:schemeClr>
                </a:solidFill>
                <a:cs typeface="+mn-ea"/>
                <a:sym typeface="+mn-lt"/>
              </a:rPr>
              <a:t>期刊类</a:t>
            </a: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[J].</a:t>
            </a:r>
            <a:r>
              <a:rPr lang="zh-CN" altLang="en-US" sz="1400" dirty="0">
                <a:solidFill>
                  <a:schemeClr val="tx1">
                    <a:lumMod val="75000"/>
                    <a:lumOff val="25000"/>
                  </a:schemeClr>
                </a:solidFill>
                <a:cs typeface="+mn-ea"/>
                <a:sym typeface="+mn-lt"/>
              </a:rPr>
              <a:t>刊名，出版年份，卷号（期号）：起止页码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2.</a:t>
            </a:r>
            <a:r>
              <a:rPr lang="zh-CN" altLang="en-US" sz="1400" dirty="0">
                <a:solidFill>
                  <a:schemeClr val="tx1">
                    <a:lumMod val="75000"/>
                    <a:lumOff val="25000"/>
                  </a:schemeClr>
                </a:solidFill>
                <a:cs typeface="+mn-ea"/>
                <a:sym typeface="+mn-lt"/>
              </a:rPr>
              <a:t>专著类</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书名</a:t>
            </a:r>
            <a:r>
              <a:rPr lang="en-US" altLang="zh-CN" sz="1400" dirty="0">
                <a:solidFill>
                  <a:schemeClr val="tx1">
                    <a:lumMod val="75000"/>
                    <a:lumOff val="25000"/>
                  </a:schemeClr>
                </a:solidFill>
                <a:cs typeface="+mn-ea"/>
                <a:sym typeface="+mn-lt"/>
              </a:rPr>
              <a:t>[M].</a:t>
            </a:r>
            <a:r>
              <a:rPr lang="zh-CN" altLang="en-US" sz="1400" dirty="0">
                <a:solidFill>
                  <a:schemeClr val="tx1">
                    <a:lumMod val="75000"/>
                    <a:lumOff val="25000"/>
                  </a:schemeClr>
                </a:solidFill>
                <a:cs typeface="+mn-ea"/>
                <a:sym typeface="+mn-lt"/>
              </a:rPr>
              <a:t>出版地：出版社，出版年份：起止页码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3.</a:t>
            </a:r>
            <a:r>
              <a:rPr lang="zh-CN" altLang="en-US" sz="1400" dirty="0">
                <a:solidFill>
                  <a:schemeClr val="tx1">
                    <a:lumMod val="75000"/>
                    <a:lumOff val="25000"/>
                  </a:schemeClr>
                </a:solidFill>
                <a:cs typeface="+mn-ea"/>
                <a:sym typeface="+mn-lt"/>
              </a:rPr>
              <a:t>报纸类</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[N].</a:t>
            </a:r>
            <a:r>
              <a:rPr lang="zh-CN" altLang="en-US" sz="1400" dirty="0">
                <a:solidFill>
                  <a:schemeClr val="tx1">
                    <a:lumMod val="75000"/>
                    <a:lumOff val="25000"/>
                  </a:schemeClr>
                </a:solidFill>
                <a:cs typeface="+mn-ea"/>
                <a:sym typeface="+mn-lt"/>
              </a:rPr>
              <a:t>报纸名，出版日期（版次）</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4.</a:t>
            </a:r>
            <a:r>
              <a:rPr lang="zh-CN" altLang="en-US" sz="1400" dirty="0">
                <a:solidFill>
                  <a:schemeClr val="tx1">
                    <a:lumMod val="75000"/>
                    <a:lumOff val="25000"/>
                  </a:schemeClr>
                </a:solidFill>
                <a:cs typeface="+mn-ea"/>
                <a:sym typeface="+mn-lt"/>
              </a:rPr>
              <a:t>论文集</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[C].</a:t>
            </a:r>
            <a:r>
              <a:rPr lang="zh-CN" altLang="en-US" sz="1400" dirty="0">
                <a:solidFill>
                  <a:schemeClr val="tx1">
                    <a:lumMod val="75000"/>
                    <a:lumOff val="25000"/>
                  </a:schemeClr>
                </a:solidFill>
                <a:cs typeface="+mn-ea"/>
                <a:sym typeface="+mn-lt"/>
              </a:rPr>
              <a:t>出版地：出版者，出版年份：起始页码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5.</a:t>
            </a:r>
            <a:r>
              <a:rPr lang="zh-CN" altLang="en-US" sz="1400" dirty="0">
                <a:solidFill>
                  <a:schemeClr val="tx1">
                    <a:lumMod val="75000"/>
                    <a:lumOff val="25000"/>
                  </a:schemeClr>
                </a:solidFill>
                <a:cs typeface="+mn-ea"/>
                <a:sym typeface="+mn-lt"/>
              </a:rPr>
              <a:t>学位论文</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[D].</a:t>
            </a:r>
            <a:r>
              <a:rPr lang="zh-CN" altLang="en-US" sz="1400" dirty="0">
                <a:solidFill>
                  <a:schemeClr val="tx1">
                    <a:lumMod val="75000"/>
                    <a:lumOff val="25000"/>
                  </a:schemeClr>
                </a:solidFill>
                <a:cs typeface="+mn-ea"/>
                <a:sym typeface="+mn-lt"/>
              </a:rPr>
              <a:t>出版地：保存者，出版年份：起始页码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6.</a:t>
            </a:r>
            <a:r>
              <a:rPr lang="zh-CN" altLang="en-US" sz="1400" dirty="0">
                <a:solidFill>
                  <a:schemeClr val="tx1">
                    <a:lumMod val="75000"/>
                    <a:lumOff val="25000"/>
                  </a:schemeClr>
                </a:solidFill>
                <a:cs typeface="+mn-ea"/>
                <a:sym typeface="+mn-lt"/>
              </a:rPr>
              <a:t>研究报告</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作者</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篇名</a:t>
            </a:r>
            <a:r>
              <a:rPr lang="en-US" altLang="zh-CN" sz="1400" dirty="0">
                <a:solidFill>
                  <a:schemeClr val="tx1">
                    <a:lumMod val="75000"/>
                    <a:lumOff val="25000"/>
                  </a:schemeClr>
                </a:solidFill>
                <a:cs typeface="+mn-ea"/>
                <a:sym typeface="+mn-lt"/>
              </a:rPr>
              <a:t>[R].</a:t>
            </a:r>
            <a:r>
              <a:rPr lang="zh-CN" altLang="en-US" sz="1400" dirty="0">
                <a:solidFill>
                  <a:schemeClr val="tx1">
                    <a:lumMod val="75000"/>
                    <a:lumOff val="25000"/>
                  </a:schemeClr>
                </a:solidFill>
                <a:cs typeface="+mn-ea"/>
                <a:sym typeface="+mn-lt"/>
              </a:rPr>
              <a:t>出版地：出版者，出版年份：起始页码</a:t>
            </a:r>
            <a:r>
              <a:rPr lang="en-US" altLang="zh-CN" sz="1400" dirty="0">
                <a:solidFill>
                  <a:schemeClr val="tx1">
                    <a:lumMod val="75000"/>
                    <a:lumOff val="25000"/>
                  </a:schemeClr>
                </a:solidFill>
                <a:cs typeface="+mn-ea"/>
                <a:sym typeface="+mn-lt"/>
              </a:rPr>
              <a:t>.</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7.</a:t>
            </a:r>
            <a:r>
              <a:rPr lang="zh-CN" altLang="en-US" sz="1400" dirty="0">
                <a:solidFill>
                  <a:schemeClr val="tx1">
                    <a:lumMod val="75000"/>
                    <a:lumOff val="25000"/>
                  </a:schemeClr>
                </a:solidFill>
                <a:cs typeface="+mn-ea"/>
                <a:sym typeface="+mn-lt"/>
              </a:rPr>
              <a:t>条例</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颁布单位</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条例名称</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发布日期</a:t>
            </a:r>
          </a:p>
          <a:p>
            <a:pPr>
              <a:lnSpc>
                <a:spcPct val="120000"/>
              </a:lnSpc>
            </a:pPr>
            <a:endParaRPr lang="en-US" altLang="zh-CN" sz="1400" dirty="0">
              <a:solidFill>
                <a:schemeClr val="tx1">
                  <a:lumMod val="75000"/>
                  <a:lumOff val="25000"/>
                </a:schemeClr>
              </a:solidFill>
              <a:cs typeface="+mn-ea"/>
              <a:sym typeface="+mn-lt"/>
            </a:endParaRPr>
          </a:p>
          <a:p>
            <a:pPr>
              <a:lnSpc>
                <a:spcPct val="120000"/>
              </a:lnSpc>
            </a:pPr>
            <a:r>
              <a:rPr lang="en-US" altLang="zh-CN" sz="1400" dirty="0">
                <a:solidFill>
                  <a:schemeClr val="tx1">
                    <a:lumMod val="75000"/>
                    <a:lumOff val="25000"/>
                  </a:schemeClr>
                </a:solidFill>
                <a:cs typeface="+mn-ea"/>
                <a:sym typeface="+mn-lt"/>
              </a:rPr>
              <a:t>8.</a:t>
            </a:r>
            <a:r>
              <a:rPr lang="zh-CN" altLang="en-US" sz="1400" dirty="0">
                <a:solidFill>
                  <a:schemeClr val="tx1">
                    <a:lumMod val="75000"/>
                    <a:lumOff val="25000"/>
                  </a:schemeClr>
                </a:solidFill>
                <a:cs typeface="+mn-ea"/>
                <a:sym typeface="+mn-lt"/>
              </a:rPr>
              <a:t>译著</a:t>
            </a:r>
          </a:p>
          <a:p>
            <a:pPr>
              <a:lnSpc>
                <a:spcPct val="120000"/>
              </a:lnSpc>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序号</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原著作者</a:t>
            </a: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书名</a:t>
            </a:r>
            <a:r>
              <a:rPr lang="en-US" altLang="zh-CN" sz="1400" dirty="0">
                <a:solidFill>
                  <a:schemeClr val="tx1">
                    <a:lumMod val="75000"/>
                    <a:lumOff val="25000"/>
                  </a:schemeClr>
                </a:solidFill>
                <a:cs typeface="+mn-ea"/>
                <a:sym typeface="+mn-lt"/>
              </a:rPr>
              <a:t>[M].</a:t>
            </a:r>
            <a:r>
              <a:rPr lang="zh-CN" altLang="en-US" sz="1400" dirty="0">
                <a:solidFill>
                  <a:schemeClr val="tx1">
                    <a:lumMod val="75000"/>
                    <a:lumOff val="25000"/>
                  </a:schemeClr>
                </a:solidFill>
                <a:cs typeface="+mn-ea"/>
                <a:sym typeface="+mn-lt"/>
              </a:rPr>
              <a:t>译者，译</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出版地：出版社，出版年份：起止页码</a:t>
            </a:r>
            <a:r>
              <a:rPr lang="en-US" altLang="zh-CN" sz="1400" dirty="0">
                <a:solidFill>
                  <a:schemeClr val="tx1">
                    <a:lumMod val="75000"/>
                    <a:lumOff val="25000"/>
                  </a:schemeClr>
                </a:solidFill>
                <a:cs typeface="+mn-ea"/>
                <a:sym typeface="+mn-lt"/>
              </a:rPr>
              <a:t>.</a:t>
            </a:r>
          </a:p>
        </p:txBody>
      </p:sp>
    </p:spTree>
    <p:extLst>
      <p:ext uri="{BB962C8B-B14F-4D97-AF65-F5344CB8AC3E}">
        <p14:creationId xmlns:p14="http://schemas.microsoft.com/office/powerpoint/2010/main" val="200693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solidFill>
                  <a:schemeClr val="accent1"/>
                </a:solidFill>
                <a:cs typeface="+mn-ea"/>
                <a:sym typeface="+mn-lt"/>
              </a:rPr>
              <a:t>Part One </a:t>
            </a:r>
            <a:r>
              <a:rPr lang="zh-CN" altLang="en-US" b="1" dirty="0">
                <a:cs typeface="+mn-ea"/>
                <a:sym typeface="+mn-lt"/>
              </a:rPr>
              <a:t>作者简介</a:t>
            </a:r>
            <a:endParaRPr lang="zh-CN" altLang="en-US" b="1" dirty="0">
              <a:solidFill>
                <a:schemeClr val="accent1"/>
              </a:solidFill>
              <a:cs typeface="+mn-ea"/>
              <a:sym typeface="+mn-lt"/>
            </a:endParaRPr>
          </a:p>
        </p:txBody>
      </p:sp>
      <p:grpSp>
        <p:nvGrpSpPr>
          <p:cNvPr id="9" name="组合 8"/>
          <p:cNvGrpSpPr/>
          <p:nvPr/>
        </p:nvGrpSpPr>
        <p:grpSpPr>
          <a:xfrm>
            <a:off x="611714" y="258014"/>
            <a:ext cx="10203042" cy="5792830"/>
            <a:chOff x="611714" y="258014"/>
            <a:chExt cx="10203042" cy="5792830"/>
          </a:xfrm>
        </p:grpSpPr>
        <p:grpSp>
          <p:nvGrpSpPr>
            <p:cNvPr id="15" name="组合 14"/>
            <p:cNvGrpSpPr/>
            <p:nvPr/>
          </p:nvGrpSpPr>
          <p:grpSpPr>
            <a:xfrm>
              <a:off x="611714" y="258014"/>
              <a:ext cx="10203042" cy="5792830"/>
              <a:chOff x="1291167" y="1160058"/>
              <a:chExt cx="10203042" cy="5792830"/>
            </a:xfrm>
          </p:grpSpPr>
          <p:sp>
            <p:nvSpPr>
              <p:cNvPr id="7" name="等腰三角形 6"/>
              <p:cNvSpPr/>
              <p:nvPr/>
            </p:nvSpPr>
            <p:spPr>
              <a:xfrm>
                <a:off x="1291167" y="3811036"/>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443567" y="2045044"/>
                <a:ext cx="10050642" cy="490784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梯形 4"/>
              <p:cNvSpPr/>
              <p:nvPr/>
            </p:nvSpPr>
            <p:spPr>
              <a:xfrm rot="18877615">
                <a:off x="569134" y="2256802"/>
                <a:ext cx="2990172" cy="796684"/>
              </a:xfrm>
              <a:prstGeom prst="trapezoid">
                <a:avLst>
                  <a:gd name="adj" fmla="val 1001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等腰三角形 5"/>
              <p:cNvSpPr/>
              <p:nvPr/>
            </p:nvSpPr>
            <p:spPr>
              <a:xfrm>
                <a:off x="3222023" y="1862138"/>
                <a:ext cx="181055" cy="182906"/>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1345448" y="1396834"/>
              <a:ext cx="383438" cy="523220"/>
            </a:xfrm>
            <a:prstGeom prst="rect">
              <a:avLst/>
            </a:prstGeom>
            <a:noFill/>
          </p:spPr>
          <p:txBody>
            <a:bodyPr wrap="none" rtlCol="0">
              <a:spAutoFit/>
            </a:bodyPr>
            <a:lstStyle/>
            <a:p>
              <a:r>
                <a:rPr lang="en-US" altLang="zh-CN" sz="2800" b="1" dirty="0">
                  <a:solidFill>
                    <a:schemeClr val="tx1">
                      <a:lumMod val="75000"/>
                      <a:lumOff val="25000"/>
                    </a:schemeClr>
                  </a:solidFill>
                  <a:cs typeface="+mn-ea"/>
                  <a:sym typeface="+mn-lt"/>
                </a:rPr>
                <a:t>1</a:t>
              </a:r>
              <a:endParaRPr lang="zh-CN" altLang="en-US" sz="2800" b="1" dirty="0">
                <a:solidFill>
                  <a:schemeClr val="tx1">
                    <a:lumMod val="75000"/>
                    <a:lumOff val="25000"/>
                  </a:schemeClr>
                </a:solidFill>
                <a:cs typeface="+mn-ea"/>
                <a:sym typeface="+mn-lt"/>
              </a:endParaRPr>
            </a:p>
          </p:txBody>
        </p:sp>
      </p:grpSp>
      <p:sp>
        <p:nvSpPr>
          <p:cNvPr id="40" name="矩形 39"/>
          <p:cNvSpPr/>
          <p:nvPr/>
        </p:nvSpPr>
        <p:spPr>
          <a:xfrm>
            <a:off x="2870945" y="1753100"/>
            <a:ext cx="6210354" cy="646331"/>
          </a:xfrm>
          <a:prstGeom prst="rect">
            <a:avLst/>
          </a:prstGeom>
        </p:spPr>
        <p:txBody>
          <a:bodyPr wrap="none">
            <a:spAutoFit/>
          </a:bodyPr>
          <a:lstStyle/>
          <a:p>
            <a:pPr algn="ctr" defTabSz="609585"/>
            <a:r>
              <a:rPr lang="en-US" altLang="zh-CN" b="1" dirty="0">
                <a:solidFill>
                  <a:schemeClr val="bg1"/>
                </a:solidFill>
                <a:cs typeface="+mn-ea"/>
                <a:sym typeface="+mn-lt"/>
              </a:rPr>
              <a:t>NIPS 2008</a:t>
            </a:r>
            <a:r>
              <a:rPr lang="zh-CN" altLang="en-US" b="1" dirty="0">
                <a:solidFill>
                  <a:schemeClr val="bg1"/>
                </a:solidFill>
                <a:cs typeface="+mn-ea"/>
                <a:sym typeface="+mn-lt"/>
              </a:rPr>
              <a:t>（神经信息处理系统进展大会）</a:t>
            </a:r>
            <a:endParaRPr lang="en-US" altLang="zh-CN" b="1" dirty="0">
              <a:solidFill>
                <a:schemeClr val="bg1"/>
              </a:solidFill>
              <a:cs typeface="+mn-ea"/>
              <a:sym typeface="+mn-lt"/>
            </a:endParaRPr>
          </a:p>
          <a:p>
            <a:pPr algn="ctr" defTabSz="609585"/>
            <a:r>
              <a:rPr lang="en-US" altLang="zh-CN" b="1" dirty="0">
                <a:solidFill>
                  <a:schemeClr val="bg1"/>
                </a:solidFill>
                <a:cs typeface="+mn-ea"/>
                <a:sym typeface="+mn-lt"/>
              </a:rPr>
              <a:t>Conference on Neural Information Processing Systems</a:t>
            </a:r>
            <a:endParaRPr lang="zh-CN" altLang="en-US" b="1" dirty="0">
              <a:solidFill>
                <a:schemeClr val="bg1"/>
              </a:solidFill>
              <a:cs typeface="+mn-ea"/>
              <a:sym typeface="+mn-lt"/>
            </a:endParaRPr>
          </a:p>
        </p:txBody>
      </p:sp>
      <p:pic>
        <p:nvPicPr>
          <p:cNvPr id="3" name="图片 2"/>
          <p:cNvPicPr>
            <a:picLocks noChangeAspect="1"/>
          </p:cNvPicPr>
          <p:nvPr/>
        </p:nvPicPr>
        <p:blipFill rotWithShape="1">
          <a:blip r:embed="rId2"/>
          <a:srcRect l="11394" t="19796" r="4546" b="12512"/>
          <a:stretch/>
        </p:blipFill>
        <p:spPr>
          <a:xfrm>
            <a:off x="1957277" y="2751346"/>
            <a:ext cx="8037689" cy="2675467"/>
          </a:xfrm>
          <a:prstGeom prst="rect">
            <a:avLst/>
          </a:prstGeom>
        </p:spPr>
      </p:pic>
    </p:spTree>
    <p:extLst>
      <p:ext uri="{BB962C8B-B14F-4D97-AF65-F5344CB8AC3E}">
        <p14:creationId xmlns:p14="http://schemas.microsoft.com/office/powerpoint/2010/main" val="29553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THANK YOU FOR WATCHING</a:t>
            </a:r>
          </a:p>
        </p:txBody>
      </p:sp>
      <p:sp>
        <p:nvSpPr>
          <p:cNvPr id="3" name="文本占位符 2"/>
          <p:cNvSpPr>
            <a:spLocks noGrp="1"/>
          </p:cNvSpPr>
          <p:nvPr>
            <p:ph type="body" sz="quarter" idx="11"/>
          </p:nvPr>
        </p:nvSpPr>
        <p:spPr/>
        <p:txBody>
          <a:bodyPr/>
          <a:lstStyle/>
          <a:p>
            <a:r>
              <a:rPr lang="zh-CN" altLang="en-US" dirty="0">
                <a:latin typeface="+mn-lt"/>
                <a:cs typeface="+mn-ea"/>
                <a:sym typeface="+mn-lt"/>
              </a:rPr>
              <a:t>指导老师：</a:t>
            </a:r>
            <a:r>
              <a:rPr lang="en-US" altLang="zh-CN" dirty="0">
                <a:latin typeface="+mn-lt"/>
                <a:cs typeface="+mn-ea"/>
                <a:sym typeface="+mn-lt"/>
              </a:rPr>
              <a:t>John Doe  </a:t>
            </a:r>
            <a:r>
              <a:rPr lang="zh-CN" altLang="en-US" dirty="0">
                <a:latin typeface="+mn-lt"/>
                <a:cs typeface="+mn-ea"/>
                <a:sym typeface="+mn-lt"/>
              </a:rPr>
              <a:t>报告人：</a:t>
            </a:r>
            <a:r>
              <a:rPr lang="en-US" altLang="zh-CN" dirty="0">
                <a:latin typeface="+mn-lt"/>
                <a:cs typeface="+mn-ea"/>
                <a:sym typeface="+mn-lt"/>
              </a:rPr>
              <a:t>Jane Doe</a:t>
            </a:r>
          </a:p>
        </p:txBody>
      </p:sp>
      <p:sp>
        <p:nvSpPr>
          <p:cNvPr id="4" name="文本占位符 3"/>
          <p:cNvSpPr>
            <a:spLocks noGrp="1"/>
          </p:cNvSpPr>
          <p:nvPr>
            <p:ph type="body" sz="quarter" idx="12"/>
          </p:nvPr>
        </p:nvSpPr>
        <p:spPr/>
        <p:txBody>
          <a:bodyPr/>
          <a:lstStyle/>
          <a:p>
            <a:r>
              <a:rPr lang="en-US" altLang="zh-CN" dirty="0">
                <a:latin typeface="+mn-lt"/>
                <a:cs typeface="+mn-ea"/>
                <a:sym typeface="+mn-lt"/>
              </a:rPr>
              <a:t>PRESENTED BY OfficePLUS</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00817"/>
            <a:ext cx="1828800" cy="243840"/>
          </a:xfrm>
          <a:prstGeom prst="rect">
            <a:avLst/>
          </a:prstGeom>
        </p:spPr>
      </p:pic>
    </p:spTree>
    <p:extLst>
      <p:ext uri="{BB962C8B-B14F-4D97-AF65-F5344CB8AC3E}">
        <p14:creationId xmlns:p14="http://schemas.microsoft.com/office/powerpoint/2010/main" val="87643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04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dc.office.msn.com.cn/t/22/C815E52C30F35F2CDC85619412EDF15E.jpg"/>
          <p:cNvPicPr>
            <a:picLocks noChangeAspect="1" noChangeArrowheads="1"/>
          </p:cNvPicPr>
          <p:nvPr/>
        </p:nvPicPr>
        <p:blipFill rotWithShape="1">
          <a:blip r:embed="rId2">
            <a:extLst>
              <a:ext uri="{28A0092B-C50C-407E-A947-70E740481C1C}">
                <a14:useLocalDpi xmlns:a14="http://schemas.microsoft.com/office/drawing/2010/main" val="0"/>
              </a:ext>
            </a:extLst>
          </a:blip>
          <a:srcRect t="-15" r="114" b="118"/>
          <a:stretch/>
        </p:blipFill>
        <p:spPr bwMode="auto">
          <a:xfrm>
            <a:off x="-1" y="0"/>
            <a:ext cx="12194258" cy="6858000"/>
          </a:xfrm>
          <a:prstGeom prst="rect">
            <a:avLst/>
          </a:prstGeom>
          <a:extLst>
            <a:ext uri="{909E8E84-426E-40DD-AFC4-6F175D3DCCD1}">
              <a14:hiddenFill xmlns:a14="http://schemas.microsoft.com/office/drawing/2010/main">
                <a:solidFill>
                  <a:srgbClr val="FFFFFF"/>
                </a:solidFill>
              </a14:hiddenFill>
            </a:ext>
          </a:extLst>
        </p:spPr>
      </p:pic>
      <p:sp>
        <p:nvSpPr>
          <p:cNvPr id="6" name="矩形 5"/>
          <p:cNvSpPr/>
          <p:nvPr/>
        </p:nvSpPr>
        <p:spPr>
          <a:xfrm>
            <a:off x="440603" y="759873"/>
            <a:ext cx="1569660" cy="369332"/>
          </a:xfrm>
          <a:prstGeom prst="rect">
            <a:avLst/>
          </a:prstGeom>
        </p:spPr>
        <p:txBody>
          <a:bodyPr wrap="none">
            <a:spAutoFit/>
          </a:bodyPr>
          <a:lstStyle/>
          <a:p>
            <a:pPr defTabSz="609585"/>
            <a:r>
              <a:rPr lang="zh-CN" altLang="en-US" sz="1800" dirty="0">
                <a:solidFill>
                  <a:schemeClr val="bg1"/>
                </a:solidFill>
                <a:cs typeface="+mn-ea"/>
                <a:sym typeface="+mn-lt"/>
              </a:rPr>
              <a:t>背景图片素材</a:t>
            </a:r>
          </a:p>
        </p:txBody>
      </p:sp>
      <p:sp>
        <p:nvSpPr>
          <p:cNvPr id="7" name="矩形 6"/>
          <p:cNvSpPr/>
          <p:nvPr/>
        </p:nvSpPr>
        <p:spPr>
          <a:xfrm>
            <a:off x="440603" y="182445"/>
            <a:ext cx="851515" cy="246221"/>
          </a:xfrm>
          <a:prstGeom prst="rect">
            <a:avLst/>
          </a:prstGeom>
        </p:spPr>
        <p:txBody>
          <a:bodyPr wrap="none">
            <a:spAutoFit/>
          </a:bodyPr>
          <a:lstStyle/>
          <a:p>
            <a:pPr defTabSz="609585"/>
            <a:r>
              <a:rPr kumimoji="1" lang="en-US" altLang="zh-CN" sz="1000" dirty="0">
                <a:solidFill>
                  <a:schemeClr val="bg1"/>
                </a:solidFill>
                <a:cs typeface="+mn-ea"/>
                <a:sym typeface="+mn-lt"/>
              </a:rPr>
              <a:t>OfficePLUS</a:t>
            </a:r>
            <a:endParaRPr lang="zh-CN" altLang="en-US" sz="1000" dirty="0">
              <a:solidFill>
                <a:schemeClr val="bg1"/>
              </a:solidFill>
              <a:cs typeface="+mn-ea"/>
              <a:sym typeface="+mn-lt"/>
            </a:endParaRPr>
          </a:p>
        </p:txBody>
      </p:sp>
    </p:spTree>
    <p:extLst>
      <p:ext uri="{BB962C8B-B14F-4D97-AF65-F5344CB8AC3E}">
        <p14:creationId xmlns:p14="http://schemas.microsoft.com/office/powerpoint/2010/main" val="185725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5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Three </a:t>
            </a:r>
            <a:r>
              <a:rPr lang="zh-CN" altLang="en-US" b="1" dirty="0">
                <a:cs typeface="+mn-ea"/>
                <a:sym typeface="+mn-lt"/>
              </a:rPr>
              <a:t>研究方法</a:t>
            </a:r>
          </a:p>
        </p:txBody>
      </p:sp>
      <p:grpSp>
        <p:nvGrpSpPr>
          <p:cNvPr id="6" name="组合 5"/>
          <p:cNvGrpSpPr/>
          <p:nvPr/>
        </p:nvGrpSpPr>
        <p:grpSpPr>
          <a:xfrm>
            <a:off x="6576482" y="-1071034"/>
            <a:ext cx="9014554" cy="9000067"/>
            <a:chOff x="6576482" y="-1071034"/>
            <a:chExt cx="9014554" cy="9000067"/>
          </a:xfrm>
        </p:grpSpPr>
        <p:grpSp>
          <p:nvGrpSpPr>
            <p:cNvPr id="5" name="组合 4"/>
            <p:cNvGrpSpPr/>
            <p:nvPr/>
          </p:nvGrpSpPr>
          <p:grpSpPr>
            <a:xfrm>
              <a:off x="6576482" y="1159933"/>
              <a:ext cx="5422901" cy="4538134"/>
              <a:chOff x="6576482" y="1159933"/>
              <a:chExt cx="5422901" cy="4538134"/>
            </a:xfrm>
          </p:grpSpPr>
          <p:pic>
            <p:nvPicPr>
              <p:cNvPr id="4" name="图片 3"/>
              <p:cNvPicPr>
                <a:picLocks noChangeAspect="1"/>
              </p:cNvPicPr>
              <p:nvPr/>
            </p:nvPicPr>
            <p:blipFill rotWithShape="1">
              <a:blip r:embed="rId2"/>
              <a:srcRect l="2266" t="12948" r="2266" b="10678"/>
              <a:stretch/>
            </p:blipFill>
            <p:spPr>
              <a:xfrm>
                <a:off x="7018866" y="1159933"/>
                <a:ext cx="4538134" cy="4538134"/>
              </a:xfrm>
              <a:prstGeom prst="ellipse">
                <a:avLst/>
              </a:prstGeom>
            </p:spPr>
          </p:pic>
          <p:graphicFrame>
            <p:nvGraphicFramePr>
              <p:cNvPr id="7" name="图表 6"/>
              <p:cNvGraphicFramePr/>
              <p:nvPr>
                <p:extLst>
                  <p:ext uri="{D42A27DB-BD31-4B8C-83A1-F6EECF244321}">
                    <p14:modId xmlns:p14="http://schemas.microsoft.com/office/powerpoint/2010/main" val="281702186"/>
                  </p:ext>
                </p:extLst>
              </p:nvPr>
            </p:nvGraphicFramePr>
            <p:xfrm>
              <a:off x="6576482" y="1557866"/>
              <a:ext cx="5422901" cy="3615268"/>
            </p:xfrm>
            <a:graphic>
              <a:graphicData uri="http://schemas.openxmlformats.org/drawingml/2006/chart">
                <c:chart xmlns:c="http://schemas.openxmlformats.org/drawingml/2006/chart" xmlns:r="http://schemas.openxmlformats.org/officeDocument/2006/relationships" r:id="rId3"/>
              </a:graphicData>
            </a:graphic>
          </p:graphicFrame>
          <p:sp>
            <p:nvSpPr>
              <p:cNvPr id="8" name="椭圆 7"/>
              <p:cNvSpPr/>
              <p:nvPr/>
            </p:nvSpPr>
            <p:spPr>
              <a:xfrm>
                <a:off x="8441265" y="2518833"/>
                <a:ext cx="1693334" cy="16933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lumMod val="75000"/>
                        <a:lumOff val="25000"/>
                      </a:schemeClr>
                    </a:solidFill>
                    <a:cs typeface="+mn-ea"/>
                    <a:sym typeface="+mn-lt"/>
                  </a:rPr>
                  <a:t>ADD TEXT</a:t>
                </a:r>
                <a:endParaRPr lang="zh-CN" altLang="en-US" sz="3600" b="1" dirty="0">
                  <a:solidFill>
                    <a:schemeClr val="tx1">
                      <a:lumMod val="75000"/>
                      <a:lumOff val="25000"/>
                    </a:schemeClr>
                  </a:solidFill>
                  <a:cs typeface="+mn-ea"/>
                  <a:sym typeface="+mn-lt"/>
                </a:endParaRPr>
              </a:p>
            </p:txBody>
          </p:sp>
        </p:grpSp>
        <p:sp>
          <p:nvSpPr>
            <p:cNvPr id="10" name="弧形 9"/>
            <p:cNvSpPr/>
            <p:nvPr/>
          </p:nvSpPr>
          <p:spPr>
            <a:xfrm rot="2700000">
              <a:off x="6590969" y="-1071034"/>
              <a:ext cx="9000067" cy="9000067"/>
            </a:xfrm>
            <a:prstGeom prst="arc">
              <a:avLst>
                <a:gd name="adj1" fmla="val 5127360"/>
                <a:gd name="adj2" fmla="val 111314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9" name="组合 8"/>
          <p:cNvGrpSpPr/>
          <p:nvPr/>
        </p:nvGrpSpPr>
        <p:grpSpPr>
          <a:xfrm>
            <a:off x="889886" y="1411653"/>
            <a:ext cx="4781700" cy="1446550"/>
            <a:chOff x="889886" y="1411653"/>
            <a:chExt cx="4781700" cy="1446550"/>
          </a:xfrm>
        </p:grpSpPr>
        <p:sp>
          <p:nvSpPr>
            <p:cNvPr id="12" name="矩形 11"/>
            <p:cNvSpPr/>
            <p:nvPr/>
          </p:nvSpPr>
          <p:spPr>
            <a:xfrm>
              <a:off x="2899557" y="1615757"/>
              <a:ext cx="2236510" cy="400110"/>
            </a:xfrm>
            <a:prstGeom prst="rect">
              <a:avLst/>
            </a:prstGeom>
            <a:solidFill>
              <a:schemeClr val="bg1"/>
            </a:solidFill>
          </p:spPr>
          <p:txBody>
            <a:bodyPr wrap="none">
              <a:spAutoFit/>
            </a:bodyPr>
            <a:lstStyle/>
            <a:p>
              <a:pPr algn="ctr" defTabSz="609585"/>
              <a:r>
                <a:rPr lang="zh-CN" altLang="en-US" sz="2000" b="1" dirty="0">
                  <a:solidFill>
                    <a:schemeClr val="tx1">
                      <a:lumMod val="85000"/>
                      <a:lumOff val="15000"/>
                    </a:schemeClr>
                  </a:solidFill>
                  <a:cs typeface="+mn-ea"/>
                  <a:sym typeface="+mn-lt"/>
                </a:rPr>
                <a:t>点击此处添加标题</a:t>
              </a:r>
            </a:p>
          </p:txBody>
        </p:sp>
        <p:sp>
          <p:nvSpPr>
            <p:cNvPr id="13" name="矩形 12"/>
            <p:cNvSpPr/>
            <p:nvPr/>
          </p:nvSpPr>
          <p:spPr>
            <a:xfrm>
              <a:off x="2804648" y="2015867"/>
              <a:ext cx="2866938" cy="812530"/>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标题数字等都可以通过点击和重新输入进行更改，顶部“开始”面板中可以对字体、字号、颜色、行距等进行修改。</a:t>
              </a:r>
            </a:p>
          </p:txBody>
        </p:sp>
        <p:sp>
          <p:nvSpPr>
            <p:cNvPr id="18" name="文本框 17"/>
            <p:cNvSpPr txBox="1"/>
            <p:nvPr/>
          </p:nvSpPr>
          <p:spPr>
            <a:xfrm>
              <a:off x="889886" y="1411653"/>
              <a:ext cx="1888659" cy="1446550"/>
            </a:xfrm>
            <a:prstGeom prst="rect">
              <a:avLst/>
            </a:prstGeom>
            <a:noFill/>
          </p:spPr>
          <p:txBody>
            <a:bodyPr wrap="none" rtlCol="0">
              <a:spAutoFit/>
            </a:bodyPr>
            <a:lstStyle/>
            <a:p>
              <a:r>
                <a:rPr lang="en-US" altLang="zh-CN" sz="8800" b="1" dirty="0">
                  <a:solidFill>
                    <a:schemeClr val="bg1"/>
                  </a:solidFill>
                  <a:cs typeface="+mn-ea"/>
                  <a:sym typeface="+mn-lt"/>
                </a:rPr>
                <a:t>28</a:t>
              </a:r>
              <a:r>
                <a:rPr lang="en-US" altLang="zh-CN" sz="4000" b="1" dirty="0">
                  <a:solidFill>
                    <a:schemeClr val="bg1"/>
                  </a:solidFill>
                  <a:cs typeface="+mn-ea"/>
                  <a:sym typeface="+mn-lt"/>
                </a:rPr>
                <a:t>%</a:t>
              </a:r>
              <a:endParaRPr lang="zh-CN" altLang="en-US" sz="8800" b="1" dirty="0">
                <a:solidFill>
                  <a:schemeClr val="bg1"/>
                </a:solidFill>
                <a:cs typeface="+mn-ea"/>
                <a:sym typeface="+mn-lt"/>
              </a:endParaRPr>
            </a:p>
          </p:txBody>
        </p:sp>
      </p:grpSp>
      <p:grpSp>
        <p:nvGrpSpPr>
          <p:cNvPr id="11" name="组合 10"/>
          <p:cNvGrpSpPr/>
          <p:nvPr/>
        </p:nvGrpSpPr>
        <p:grpSpPr>
          <a:xfrm>
            <a:off x="889886" y="3842837"/>
            <a:ext cx="4781700" cy="1500960"/>
            <a:chOff x="889886" y="3842837"/>
            <a:chExt cx="4781700" cy="1500960"/>
          </a:xfrm>
        </p:grpSpPr>
        <p:sp>
          <p:nvSpPr>
            <p:cNvPr id="16" name="矩形 15"/>
            <p:cNvSpPr/>
            <p:nvPr/>
          </p:nvSpPr>
          <p:spPr>
            <a:xfrm>
              <a:off x="2899557" y="4131157"/>
              <a:ext cx="2236510" cy="400110"/>
            </a:xfrm>
            <a:prstGeom prst="rect">
              <a:avLst/>
            </a:prstGeom>
            <a:solidFill>
              <a:schemeClr val="accent1"/>
            </a:solidFill>
          </p:spPr>
          <p:txBody>
            <a:bodyPr wrap="none">
              <a:spAutoFit/>
            </a:bodyPr>
            <a:lstStyle/>
            <a:p>
              <a:pPr algn="ctr" defTabSz="609585"/>
              <a:r>
                <a:rPr lang="zh-CN" altLang="en-US" sz="2000" b="1" dirty="0">
                  <a:solidFill>
                    <a:schemeClr val="tx1">
                      <a:lumMod val="75000"/>
                      <a:lumOff val="25000"/>
                    </a:schemeClr>
                  </a:solidFill>
                  <a:cs typeface="+mn-ea"/>
                  <a:sym typeface="+mn-lt"/>
                </a:rPr>
                <a:t>点击此处添加标题</a:t>
              </a:r>
            </a:p>
          </p:txBody>
        </p:sp>
        <p:sp>
          <p:nvSpPr>
            <p:cNvPr id="17" name="矩形 16"/>
            <p:cNvSpPr/>
            <p:nvPr/>
          </p:nvSpPr>
          <p:spPr>
            <a:xfrm>
              <a:off x="2804648" y="4531267"/>
              <a:ext cx="2866938" cy="812530"/>
            </a:xfrm>
            <a:prstGeom prst="rect">
              <a:avLst/>
            </a:prstGeom>
          </p:spPr>
          <p:txBody>
            <a:bodyPr wrap="square">
              <a:spAutoFit/>
            </a:bodyPr>
            <a:lstStyle/>
            <a:p>
              <a:pPr algn="just" defTabSz="609585">
                <a:lnSpc>
                  <a:spcPct val="130000"/>
                </a:lnSpc>
              </a:pPr>
              <a:r>
                <a:rPr lang="zh-CN" altLang="en-US" sz="1200" dirty="0">
                  <a:solidFill>
                    <a:schemeClr val="bg1"/>
                  </a:solidFill>
                  <a:cs typeface="+mn-ea"/>
                  <a:sym typeface="+mn-lt"/>
                </a:rPr>
                <a:t>标题数字等都可以通过点击和重新输入进行更改，顶部“开始”面板中可以对字体、字号、颜色、行距等进行修改。</a:t>
              </a:r>
            </a:p>
          </p:txBody>
        </p:sp>
        <p:sp>
          <p:nvSpPr>
            <p:cNvPr id="19" name="文本框 18"/>
            <p:cNvSpPr txBox="1"/>
            <p:nvPr/>
          </p:nvSpPr>
          <p:spPr>
            <a:xfrm>
              <a:off x="889886" y="3842837"/>
              <a:ext cx="1888659" cy="1446550"/>
            </a:xfrm>
            <a:prstGeom prst="rect">
              <a:avLst/>
            </a:prstGeom>
            <a:noFill/>
          </p:spPr>
          <p:txBody>
            <a:bodyPr wrap="none" rtlCol="0">
              <a:spAutoFit/>
            </a:bodyPr>
            <a:lstStyle/>
            <a:p>
              <a:r>
                <a:rPr lang="en-US" altLang="zh-CN" sz="8800" b="1" dirty="0">
                  <a:solidFill>
                    <a:schemeClr val="accent1"/>
                  </a:solidFill>
                  <a:cs typeface="+mn-ea"/>
                  <a:sym typeface="+mn-lt"/>
                </a:rPr>
                <a:t>72</a:t>
              </a:r>
              <a:r>
                <a:rPr lang="en-US" altLang="zh-CN" sz="4000" b="1" dirty="0">
                  <a:solidFill>
                    <a:schemeClr val="accent1"/>
                  </a:solidFill>
                  <a:cs typeface="+mn-ea"/>
                  <a:sym typeface="+mn-lt"/>
                </a:rPr>
                <a:t>%</a:t>
              </a:r>
              <a:endParaRPr lang="zh-CN" altLang="en-US" sz="8800" b="1" dirty="0">
                <a:solidFill>
                  <a:schemeClr val="accent1"/>
                </a:solidFill>
                <a:cs typeface="+mn-ea"/>
                <a:sym typeface="+mn-lt"/>
              </a:endParaRPr>
            </a:p>
          </p:txBody>
        </p:sp>
      </p:grpSp>
    </p:spTree>
    <p:extLst>
      <p:ext uri="{BB962C8B-B14F-4D97-AF65-F5344CB8AC3E}">
        <p14:creationId xmlns:p14="http://schemas.microsoft.com/office/powerpoint/2010/main" val="3844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论文背景</a:t>
            </a:r>
          </a:p>
        </p:txBody>
      </p:sp>
      <p:grpSp>
        <p:nvGrpSpPr>
          <p:cNvPr id="10" name="组合 9"/>
          <p:cNvGrpSpPr/>
          <p:nvPr/>
        </p:nvGrpSpPr>
        <p:grpSpPr>
          <a:xfrm>
            <a:off x="7402271" y="955625"/>
            <a:ext cx="3471566" cy="4819519"/>
            <a:chOff x="8352124" y="1183348"/>
            <a:chExt cx="3471566" cy="4819519"/>
          </a:xfrm>
        </p:grpSpPr>
        <p:sp>
          <p:nvSpPr>
            <p:cNvPr id="27" name="矩形 26"/>
            <p:cNvSpPr/>
            <p:nvPr/>
          </p:nvSpPr>
          <p:spPr>
            <a:xfrm>
              <a:off x="8557154" y="1366253"/>
              <a:ext cx="3266536" cy="46366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Picture 6"/>
            <p:cNvPicPr>
              <a:picLocks noChangeAspect="1" noChangeArrowheads="1"/>
            </p:cNvPicPr>
            <p:nvPr/>
          </p:nvPicPr>
          <p:blipFill>
            <a:blip r:embed="rId2"/>
            <a:stretch>
              <a:fillRect/>
            </a:stretch>
          </p:blipFill>
          <p:spPr bwMode="auto">
            <a:xfrm>
              <a:off x="8815787" y="1569745"/>
              <a:ext cx="2704672" cy="3228502"/>
            </a:xfrm>
            <a:prstGeom prst="rect">
              <a:avLst/>
            </a:prstGeom>
            <a:noFill/>
            <a:extLst>
              <a:ext uri="{909E8E84-426E-40DD-AFC4-6F175D3DCCD1}">
                <a14:hiddenFill xmlns:a14="http://schemas.microsoft.com/office/drawing/2010/main">
                  <a:solidFill>
                    <a:srgbClr val="FFFFFF"/>
                  </a:solidFill>
                </a14:hiddenFill>
              </a:ext>
            </a:extLst>
          </p:spPr>
        </p:pic>
        <p:sp>
          <p:nvSpPr>
            <p:cNvPr id="31" name="直角三角形 30"/>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矩形 38"/>
            <p:cNvSpPr/>
            <p:nvPr/>
          </p:nvSpPr>
          <p:spPr>
            <a:xfrm>
              <a:off x="8677150" y="4943641"/>
              <a:ext cx="3026544" cy="308546"/>
            </a:xfrm>
            <a:prstGeom prst="rect">
              <a:avLst/>
            </a:prstGeom>
          </p:spPr>
          <p:txBody>
            <a:bodyPr wrap="square">
              <a:spAutoFit/>
            </a:bodyPr>
            <a:lstStyle/>
            <a:p>
              <a:pPr algn="ctr" defTabSz="609585">
                <a:lnSpc>
                  <a:spcPct val="130000"/>
                </a:lnSpc>
              </a:pPr>
              <a:r>
                <a:rPr lang="zh-CN" altLang="en-US" sz="1200" dirty="0">
                  <a:solidFill>
                    <a:schemeClr val="bg1"/>
                  </a:solidFill>
                  <a:cs typeface="+mn-ea"/>
                  <a:sym typeface="+mn-lt"/>
                </a:rPr>
                <a:t>协同过滤推荐方法分类 </a:t>
              </a:r>
            </a:p>
          </p:txBody>
        </p:sp>
      </p:grpSp>
      <p:sp>
        <p:nvSpPr>
          <p:cNvPr id="32" name="内容占位符 2"/>
          <p:cNvSpPr txBox="1">
            <a:spLocks/>
          </p:cNvSpPr>
          <p:nvPr/>
        </p:nvSpPr>
        <p:spPr>
          <a:xfrm>
            <a:off x="179386" y="908050"/>
            <a:ext cx="6359199" cy="5949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什么是协同过滤？</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buFont typeface="Wingdings 2" panose="05020102010507070707" pitchFamily="18" charset="2"/>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定义：</a:t>
            </a:r>
            <a:r>
              <a:rPr lang="zh-CN" altLang="en-US" dirty="0">
                <a:latin typeface="黑体" panose="02010609060101010101" pitchFamily="49" charset="-122"/>
                <a:ea typeface="黑体" panose="02010609060101010101" pitchFamily="49" charset="-122"/>
                <a:cs typeface="Times New Roman" panose="02020603050405020304" pitchFamily="18" charset="0"/>
              </a:rPr>
              <a:t>协同过滤</a:t>
            </a:r>
            <a:r>
              <a:rPr lang="en-US" altLang="zh-CN" dirty="0">
                <a:latin typeface="黑体" panose="02010609060101010101" pitchFamily="49" charset="-122"/>
                <a:ea typeface="黑体" panose="02010609060101010101" pitchFamily="49" charset="-122"/>
                <a:cs typeface="Times New Roman" panose="02020603050405020304" pitchFamily="18" charset="0"/>
              </a:rPr>
              <a:t>(C</a:t>
            </a:r>
            <a:r>
              <a:rPr lang="en-US" altLang="zh-CN" dirty="0"/>
              <a:t>ollaborative Filtering)</a:t>
            </a:r>
            <a:r>
              <a:rPr lang="zh-CN" altLang="en-US" dirty="0"/>
              <a:t>的目的是根据已有的大量但不完整的用户群体历史行为数据对用户喜爱进行预测。</a:t>
            </a:r>
            <a:endParaRPr lang="en-US" altLang="zh-CN" dirty="0"/>
          </a:p>
        </p:txBody>
      </p:sp>
    </p:spTree>
    <p:extLst>
      <p:ext uri="{BB962C8B-B14F-4D97-AF65-F5344CB8AC3E}">
        <p14:creationId xmlns:p14="http://schemas.microsoft.com/office/powerpoint/2010/main" val="25350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矩阵分解</a:t>
            </a:r>
          </a:p>
        </p:txBody>
      </p:sp>
      <p:grpSp>
        <p:nvGrpSpPr>
          <p:cNvPr id="10" name="组合 9"/>
          <p:cNvGrpSpPr/>
          <p:nvPr/>
        </p:nvGrpSpPr>
        <p:grpSpPr>
          <a:xfrm>
            <a:off x="374969" y="1742509"/>
            <a:ext cx="5199113" cy="2686451"/>
            <a:chOff x="8352124" y="1183348"/>
            <a:chExt cx="5199113" cy="2686451"/>
          </a:xfrm>
        </p:grpSpPr>
        <p:sp>
          <p:nvSpPr>
            <p:cNvPr id="27" name="矩形 26"/>
            <p:cNvSpPr/>
            <p:nvPr/>
          </p:nvSpPr>
          <p:spPr>
            <a:xfrm>
              <a:off x="8557155" y="1366253"/>
              <a:ext cx="4994082" cy="250354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等腰三角形 27"/>
            <p:cNvSpPr/>
            <p:nvPr/>
          </p:nvSpPr>
          <p:spPr>
            <a:xfrm>
              <a:off x="9897534" y="1183348"/>
              <a:ext cx="184076" cy="185958"/>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8"/>
            <p:cNvSpPr/>
            <p:nvPr/>
          </p:nvSpPr>
          <p:spPr>
            <a:xfrm>
              <a:off x="8355295" y="2703934"/>
              <a:ext cx="201859" cy="203923"/>
            </a:xfrm>
            <a:prstGeom prst="triangle">
              <a:avLst>
                <a:gd name="adj" fmla="val 10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Picture 6"/>
            <p:cNvPicPr>
              <a:picLocks noChangeAspect="1" noChangeArrowheads="1"/>
            </p:cNvPicPr>
            <p:nvPr/>
          </p:nvPicPr>
          <p:blipFill>
            <a:blip r:embed="rId3"/>
            <a:stretch>
              <a:fillRect/>
            </a:stretch>
          </p:blipFill>
          <p:spPr bwMode="auto">
            <a:xfrm>
              <a:off x="8852999" y="1502836"/>
              <a:ext cx="4402393" cy="2209319"/>
            </a:xfrm>
            <a:prstGeom prst="rect">
              <a:avLst/>
            </a:prstGeom>
            <a:noFill/>
            <a:extLst>
              <a:ext uri="{909E8E84-426E-40DD-AFC4-6F175D3DCCD1}">
                <a14:hiddenFill xmlns:a14="http://schemas.microsoft.com/office/drawing/2010/main">
                  <a:solidFill>
                    <a:srgbClr val="FFFFFF"/>
                  </a:solidFill>
                </a14:hiddenFill>
              </a:ext>
            </a:extLst>
          </p:spPr>
        </p:pic>
        <p:sp>
          <p:nvSpPr>
            <p:cNvPr id="31" name="直角三角形 30"/>
            <p:cNvSpPr/>
            <p:nvPr/>
          </p:nvSpPr>
          <p:spPr>
            <a:xfrm rot="5400000">
              <a:off x="8354612" y="1180860"/>
              <a:ext cx="1724510" cy="17294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2" name="内容占位符 2"/>
          <p:cNvSpPr txBox="1">
            <a:spLocks/>
          </p:cNvSpPr>
          <p:nvPr/>
        </p:nvSpPr>
        <p:spPr>
          <a:xfrm>
            <a:off x="623505" y="703115"/>
            <a:ext cx="3614344"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矩阵分解</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内容占位符 2"/>
          <p:cNvSpPr txBox="1">
            <a:spLocks/>
          </p:cNvSpPr>
          <p:nvPr/>
        </p:nvSpPr>
        <p:spPr>
          <a:xfrm>
            <a:off x="6914461" y="728168"/>
            <a:ext cx="3917083" cy="291390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SVD</a:t>
            </a:r>
          </a:p>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很多情况下，数据中的一小段携带了数据集中的大部分信息，其他信息则要么是噪声，要么是毫不相关的信息。矩阵分解可以将原始矩阵表示成新的易于处理的形式，这种新形式是两个或多个矩阵的乘积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7659294" y="3735515"/>
            <a:ext cx="2409825" cy="533400"/>
          </a:xfrm>
          <a:prstGeom prst="rect">
            <a:avLst/>
          </a:prstGeom>
        </p:spPr>
      </p:pic>
      <p:pic>
        <p:nvPicPr>
          <p:cNvPr id="4" name="图片 3"/>
          <p:cNvPicPr>
            <a:picLocks noChangeAspect="1"/>
          </p:cNvPicPr>
          <p:nvPr/>
        </p:nvPicPr>
        <p:blipFill>
          <a:blip r:embed="rId5"/>
          <a:stretch>
            <a:fillRect/>
          </a:stretch>
        </p:blipFill>
        <p:spPr>
          <a:xfrm>
            <a:off x="1048028" y="5562647"/>
            <a:ext cx="4230209" cy="557149"/>
          </a:xfrm>
          <a:prstGeom prst="rect">
            <a:avLst/>
          </a:prstGeom>
        </p:spPr>
      </p:pic>
      <p:sp>
        <p:nvSpPr>
          <p:cNvPr id="14" name="内容占位符 2"/>
          <p:cNvSpPr txBox="1">
            <a:spLocks/>
          </p:cNvSpPr>
          <p:nvPr/>
        </p:nvSpPr>
        <p:spPr>
          <a:xfrm>
            <a:off x="579999" y="4642269"/>
            <a:ext cx="7079295"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U</a:t>
            </a:r>
            <a:r>
              <a:rPr lang="en-US" altLang="zh-CN" baseline="-25000"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V</a:t>
            </a:r>
            <a:r>
              <a:rPr lang="en-US" altLang="zh-CN" baseline="-25000" dirty="0" err="1">
                <a:latin typeface="Times New Roman" panose="02020603050405020304" pitchFamily="18" charset="0"/>
                <a:ea typeface="黑体" panose="02010609060101010101" pitchFamily="49" charset="-122"/>
                <a:cs typeface="Times New Roman" panose="02020603050405020304" pitchFamily="18" charset="0"/>
              </a:rPr>
              <a:t>j</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表示用户</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i</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和项目</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的潜在特征向量</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506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a:cs typeface="+mn-ea"/>
                <a:sym typeface="+mn-lt"/>
              </a:rPr>
              <a:t>Part Two </a:t>
            </a:r>
            <a:r>
              <a:rPr lang="zh-CN" altLang="en-US" b="1" dirty="0">
                <a:cs typeface="+mn-ea"/>
                <a:sym typeface="+mn-lt"/>
              </a:rPr>
              <a:t>论文背景</a:t>
            </a:r>
          </a:p>
        </p:txBody>
      </p:sp>
      <p:grpSp>
        <p:nvGrpSpPr>
          <p:cNvPr id="4" name="组合 3"/>
          <p:cNvGrpSpPr/>
          <p:nvPr/>
        </p:nvGrpSpPr>
        <p:grpSpPr>
          <a:xfrm>
            <a:off x="0" y="699724"/>
            <a:ext cx="12192000" cy="2505873"/>
            <a:chOff x="0" y="3530600"/>
            <a:chExt cx="12192000" cy="2505873"/>
          </a:xfrm>
        </p:grpSpPr>
        <p:pic>
          <p:nvPicPr>
            <p:cNvPr id="2050" name="Picture 2" descr="http://dc.office.msn.com.cn/t/22/C815E52C30F35F2CDC85619412EDF15E.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1617" b="31834"/>
            <a:stretch/>
          </p:blipFill>
          <p:spPr bwMode="auto">
            <a:xfrm>
              <a:off x="0" y="3530600"/>
              <a:ext cx="12192000" cy="250587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0" y="3530600"/>
              <a:ext cx="12192000" cy="2505873"/>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412432" y="4264191"/>
              <a:ext cx="2339102" cy="830997"/>
            </a:xfrm>
            <a:prstGeom prst="rect">
              <a:avLst/>
            </a:prstGeom>
            <a:noFill/>
          </p:spPr>
          <p:txBody>
            <a:bodyPr wrap="none" rtlCol="0">
              <a:spAutoFit/>
            </a:bodyPr>
            <a:lstStyle/>
            <a:p>
              <a:r>
                <a:rPr lang="zh-CN" altLang="en-US" sz="2400" dirty="0">
                  <a:solidFill>
                    <a:schemeClr val="bg1"/>
                  </a:solidFill>
                  <a:cs typeface="+mn-ea"/>
                  <a:sym typeface="+mn-lt"/>
                </a:rPr>
                <a:t>之前模型遇到的</a:t>
              </a:r>
              <a:endParaRPr lang="en-US" altLang="zh-CN" sz="2400" dirty="0">
                <a:solidFill>
                  <a:schemeClr val="bg1"/>
                </a:solidFill>
                <a:cs typeface="+mn-ea"/>
                <a:sym typeface="+mn-lt"/>
              </a:endParaRPr>
            </a:p>
            <a:p>
              <a:r>
                <a:rPr lang="en-US" altLang="zh-CN" sz="2400" dirty="0">
                  <a:solidFill>
                    <a:schemeClr val="bg1"/>
                  </a:solidFill>
                  <a:cs typeface="+mn-ea"/>
                  <a:sym typeface="+mn-lt"/>
                </a:rPr>
                <a:t>	</a:t>
              </a:r>
              <a:r>
                <a:rPr lang="zh-CN" altLang="en-US" sz="2400" dirty="0">
                  <a:solidFill>
                    <a:schemeClr val="bg1"/>
                  </a:solidFill>
                  <a:cs typeface="+mn-ea"/>
                  <a:sym typeface="+mn-lt"/>
                </a:rPr>
                <a:t>两大问题</a:t>
              </a:r>
            </a:p>
          </p:txBody>
        </p:sp>
        <p:cxnSp>
          <p:nvCxnSpPr>
            <p:cNvPr id="17" name="直接连接符 16"/>
            <p:cNvCxnSpPr/>
            <p:nvPr/>
          </p:nvCxnSpPr>
          <p:spPr>
            <a:xfrm>
              <a:off x="3793067" y="4372533"/>
              <a:ext cx="0" cy="85140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a:off x="6096000" y="4754730"/>
            <a:ext cx="0" cy="1527645"/>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26335" y="46488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773811" y="4554675"/>
            <a:ext cx="2236510" cy="400110"/>
          </a:xfrm>
          <a:prstGeom prst="rect">
            <a:avLst/>
          </a:prstGeom>
        </p:spPr>
        <p:txBody>
          <a:bodyPr wrap="square">
            <a:spAutoFit/>
          </a:bodyPr>
          <a:lstStyle/>
          <a:p>
            <a:pPr algn="ctr" defTabSz="609585"/>
            <a:r>
              <a:rPr lang="zh-CN" altLang="en-US" sz="2000" b="1" dirty="0">
                <a:solidFill>
                  <a:schemeClr val="tx1">
                    <a:lumMod val="85000"/>
                    <a:lumOff val="15000"/>
                  </a:schemeClr>
                </a:solidFill>
                <a:cs typeface="+mn-ea"/>
                <a:sym typeface="+mn-lt"/>
              </a:rPr>
              <a:t>冷启动</a:t>
            </a:r>
          </a:p>
        </p:txBody>
      </p:sp>
      <p:sp>
        <p:nvSpPr>
          <p:cNvPr id="31" name="矩形 30"/>
          <p:cNvSpPr/>
          <p:nvPr/>
        </p:nvSpPr>
        <p:spPr>
          <a:xfrm>
            <a:off x="6775741" y="4894896"/>
            <a:ext cx="4589925" cy="932563"/>
          </a:xfrm>
          <a:prstGeom prst="rect">
            <a:avLst/>
          </a:prstGeom>
        </p:spPr>
        <p:txBody>
          <a:bodyPr wrap="square">
            <a:spAutoFit/>
          </a:bodyPr>
          <a:lstStyle/>
          <a:p>
            <a:pPr algn="just" defTabSz="609585">
              <a:lnSpc>
                <a:spcPct val="130000"/>
              </a:lnSpc>
            </a:pPr>
            <a:r>
              <a:rPr lang="en-US" altLang="zh-CN" sz="1400" dirty="0">
                <a:solidFill>
                  <a:schemeClr val="tx1">
                    <a:lumMod val="85000"/>
                    <a:lumOff val="15000"/>
                  </a:schemeClr>
                </a:solidFill>
                <a:cs typeface="+mn-ea"/>
                <a:sym typeface="+mn-lt"/>
              </a:rPr>
              <a:t>Second, most of the existing algorithms have trouble making accurate predictions for users who have very </a:t>
            </a:r>
            <a:r>
              <a:rPr lang="en-US" altLang="zh-CN" sz="1400" dirty="0">
                <a:solidFill>
                  <a:srgbClr val="FF0000"/>
                </a:solidFill>
                <a:cs typeface="+mn-ea"/>
                <a:sym typeface="+mn-lt"/>
              </a:rPr>
              <a:t>few ratings</a:t>
            </a:r>
            <a:endParaRPr lang="zh-CN" altLang="en-US" sz="1400" dirty="0">
              <a:solidFill>
                <a:srgbClr val="FF0000"/>
              </a:solidFill>
              <a:cs typeface="+mn-ea"/>
              <a:sym typeface="+mn-lt"/>
            </a:endParaRPr>
          </a:p>
        </p:txBody>
      </p:sp>
      <p:sp>
        <p:nvSpPr>
          <p:cNvPr id="32" name="椭圆 31"/>
          <p:cNvSpPr/>
          <p:nvPr/>
        </p:nvSpPr>
        <p:spPr>
          <a:xfrm>
            <a:off x="6562057" y="4648853"/>
            <a:ext cx="211754" cy="2117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5"/>
          <a:stretch>
            <a:fillRect/>
          </a:stretch>
        </p:blipFill>
        <p:spPr>
          <a:xfrm>
            <a:off x="3194423" y="686850"/>
            <a:ext cx="8997577" cy="2626899"/>
          </a:xfrm>
          <a:prstGeom prst="rect">
            <a:avLst/>
          </a:prstGeom>
        </p:spPr>
      </p:pic>
      <p:sp>
        <p:nvSpPr>
          <p:cNvPr id="18" name="矩形 17"/>
          <p:cNvSpPr/>
          <p:nvPr/>
        </p:nvSpPr>
        <p:spPr>
          <a:xfrm>
            <a:off x="1212088" y="4554675"/>
            <a:ext cx="2236510" cy="400110"/>
          </a:xfrm>
          <a:prstGeom prst="rect">
            <a:avLst/>
          </a:prstGeom>
        </p:spPr>
        <p:txBody>
          <a:bodyPr wrap="square">
            <a:spAutoFit/>
          </a:bodyPr>
          <a:lstStyle/>
          <a:p>
            <a:pPr algn="ctr" defTabSz="609585"/>
            <a:r>
              <a:rPr lang="zh-CN" altLang="en-US" sz="2000" b="1" dirty="0">
                <a:solidFill>
                  <a:schemeClr val="tx1">
                    <a:lumMod val="85000"/>
                    <a:lumOff val="15000"/>
                  </a:schemeClr>
                </a:solidFill>
                <a:cs typeface="+mn-ea"/>
                <a:sym typeface="+mn-lt"/>
              </a:rPr>
              <a:t>大数据性能</a:t>
            </a:r>
          </a:p>
        </p:txBody>
      </p:sp>
      <p:sp>
        <p:nvSpPr>
          <p:cNvPr id="21" name="矩形 20"/>
          <p:cNvSpPr/>
          <p:nvPr/>
        </p:nvSpPr>
        <p:spPr>
          <a:xfrm>
            <a:off x="1040019" y="5047092"/>
            <a:ext cx="4589925" cy="902363"/>
          </a:xfrm>
          <a:prstGeom prst="rect">
            <a:avLst/>
          </a:prstGeom>
        </p:spPr>
        <p:txBody>
          <a:bodyPr wrap="square">
            <a:spAutoFit/>
          </a:bodyPr>
          <a:lstStyle/>
          <a:p>
            <a:pPr algn="just" defTabSz="609585">
              <a:lnSpc>
                <a:spcPct val="130000"/>
              </a:lnSpc>
            </a:pPr>
            <a:r>
              <a:rPr lang="en-US" altLang="zh-CN" sz="1400" dirty="0">
                <a:solidFill>
                  <a:schemeClr val="tx1">
                    <a:lumMod val="85000"/>
                    <a:lumOff val="15000"/>
                  </a:schemeClr>
                </a:solidFill>
                <a:cs typeface="+mn-ea"/>
                <a:sym typeface="+mn-lt"/>
              </a:rPr>
              <a:t>First, none of the above-mentioned approaches, except for the matrix-factorization-based ones, scale well to </a:t>
            </a:r>
            <a:r>
              <a:rPr lang="en-US" altLang="zh-CN" sz="1400" dirty="0">
                <a:solidFill>
                  <a:srgbClr val="FF0000"/>
                </a:solidFill>
                <a:cs typeface="+mn-ea"/>
                <a:sym typeface="+mn-lt"/>
              </a:rPr>
              <a:t>large datasets</a:t>
            </a:r>
            <a:endParaRPr lang="zh-CN" altLang="en-US" sz="1400" dirty="0">
              <a:solidFill>
                <a:srgbClr val="FF0000"/>
              </a:solidFill>
              <a:cs typeface="+mn-ea"/>
              <a:sym typeface="+mn-lt"/>
            </a:endParaRPr>
          </a:p>
        </p:txBody>
      </p:sp>
    </p:spTree>
    <p:extLst>
      <p:ext uri="{BB962C8B-B14F-4D97-AF65-F5344CB8AC3E}">
        <p14:creationId xmlns:p14="http://schemas.microsoft.com/office/powerpoint/2010/main" val="88314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en-US" altLang="zh-CN" b="1" dirty="0">
                <a:solidFill>
                  <a:schemeClr val="accent1"/>
                </a:solidFill>
                <a:cs typeface="+mn-ea"/>
                <a:sym typeface="+mn-lt"/>
              </a:rPr>
              <a:t>Part Three </a:t>
            </a:r>
            <a:r>
              <a:rPr lang="en-US" altLang="zh-CN" b="1" dirty="0">
                <a:cs typeface="+mn-ea"/>
                <a:sym typeface="+mn-lt"/>
              </a:rPr>
              <a:t>PMF</a:t>
            </a:r>
          </a:p>
          <a:p>
            <a:endParaRPr lang="zh-CN" altLang="en-US" b="1" dirty="0">
              <a:cs typeface="+mn-ea"/>
              <a:sym typeface="+mn-lt"/>
            </a:endParaRPr>
          </a:p>
        </p:txBody>
      </p:sp>
      <p:sp>
        <p:nvSpPr>
          <p:cNvPr id="12" name="矩形 11"/>
          <p:cNvSpPr/>
          <p:nvPr/>
        </p:nvSpPr>
        <p:spPr>
          <a:xfrm>
            <a:off x="7231758" y="1313086"/>
            <a:ext cx="3760965" cy="707886"/>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观测噪声</a:t>
            </a:r>
            <a:r>
              <a:rPr lang="en-US" altLang="zh-CN" sz="2000" b="1" dirty="0">
                <a:solidFill>
                  <a:schemeClr val="tx1">
                    <a:lumMod val="85000"/>
                    <a:lumOff val="15000"/>
                  </a:schemeClr>
                </a:solidFill>
                <a:cs typeface="+mn-ea"/>
                <a:sym typeface="+mn-lt"/>
              </a:rPr>
              <a:t>(</a:t>
            </a:r>
            <a:r>
              <a:rPr lang="zh-CN" altLang="en-US" sz="2000" b="1" dirty="0">
                <a:solidFill>
                  <a:schemeClr val="tx1">
                    <a:lumMod val="85000"/>
                    <a:lumOff val="15000"/>
                  </a:schemeClr>
                </a:solidFill>
                <a:cs typeface="+mn-ea"/>
                <a:sym typeface="+mn-lt"/>
              </a:rPr>
              <a:t>观测评分矩阵</a:t>
            </a:r>
            <a:r>
              <a:rPr lang="en-US" altLang="zh-CN" sz="2000" b="1" dirty="0">
                <a:solidFill>
                  <a:schemeClr val="tx1">
                    <a:lumMod val="85000"/>
                    <a:lumOff val="15000"/>
                  </a:schemeClr>
                </a:solidFill>
                <a:cs typeface="+mn-ea"/>
                <a:sym typeface="+mn-lt"/>
              </a:rPr>
              <a:t>R</a:t>
            </a:r>
            <a:r>
              <a:rPr lang="zh-CN" altLang="en-US" sz="2000" b="1" dirty="0">
                <a:solidFill>
                  <a:schemeClr val="tx1">
                    <a:lumMod val="85000"/>
                    <a:lumOff val="15000"/>
                  </a:schemeClr>
                </a:solidFill>
                <a:cs typeface="+mn-ea"/>
                <a:sym typeface="+mn-lt"/>
              </a:rPr>
              <a:t>和</a:t>
            </a:r>
            <a:endParaRPr lang="en-US" altLang="zh-CN" sz="2000" b="1" dirty="0">
              <a:solidFill>
                <a:schemeClr val="tx1">
                  <a:lumMod val="85000"/>
                  <a:lumOff val="15000"/>
                </a:schemeClr>
              </a:solidFill>
              <a:cs typeface="+mn-ea"/>
              <a:sym typeface="+mn-lt"/>
            </a:endParaRPr>
          </a:p>
          <a:p>
            <a:pPr algn="ctr" defTabSz="609585"/>
            <a:r>
              <a:rPr lang="zh-CN" altLang="en-US" sz="2000" b="1" dirty="0">
                <a:solidFill>
                  <a:schemeClr val="tx1">
                    <a:lumMod val="85000"/>
                    <a:lumOff val="15000"/>
                  </a:schemeClr>
                </a:solidFill>
                <a:cs typeface="+mn-ea"/>
                <a:sym typeface="+mn-lt"/>
              </a:rPr>
              <a:t>近似评分矩阵之差  </a:t>
            </a:r>
            <a:r>
              <a:rPr lang="en-US" altLang="zh-CN" sz="2000" b="1" dirty="0">
                <a:solidFill>
                  <a:schemeClr val="tx1">
                    <a:lumMod val="85000"/>
                    <a:lumOff val="15000"/>
                  </a:schemeClr>
                </a:solidFill>
                <a:cs typeface="+mn-ea"/>
                <a:sym typeface="+mn-lt"/>
              </a:rPr>
              <a:t>)</a:t>
            </a:r>
            <a:r>
              <a:rPr lang="zh-CN" altLang="en-US" sz="2000" b="1" dirty="0">
                <a:solidFill>
                  <a:schemeClr val="tx1">
                    <a:lumMod val="85000"/>
                    <a:lumOff val="15000"/>
                  </a:schemeClr>
                </a:solidFill>
                <a:cs typeface="+mn-ea"/>
                <a:sym typeface="+mn-lt"/>
              </a:rPr>
              <a:t>为高斯分布</a:t>
            </a:r>
          </a:p>
        </p:txBody>
      </p:sp>
      <p:sp>
        <p:nvSpPr>
          <p:cNvPr id="16" name="椭圆 15"/>
          <p:cNvSpPr/>
          <p:nvPr/>
        </p:nvSpPr>
        <p:spPr>
          <a:xfrm>
            <a:off x="6798646" y="1777101"/>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7123193" y="4602901"/>
            <a:ext cx="4374916"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用户属性</a:t>
            </a:r>
            <a:r>
              <a:rPr lang="en-US" altLang="zh-CN" sz="2000" b="1" dirty="0">
                <a:solidFill>
                  <a:schemeClr val="tx1">
                    <a:lumMod val="85000"/>
                    <a:lumOff val="15000"/>
                  </a:schemeClr>
                </a:solidFill>
                <a:cs typeface="+mn-ea"/>
                <a:sym typeface="+mn-lt"/>
              </a:rPr>
              <a:t>U</a:t>
            </a:r>
            <a:r>
              <a:rPr lang="zh-CN" altLang="en-US" sz="2000" b="1" dirty="0">
                <a:solidFill>
                  <a:schemeClr val="tx1">
                    <a:lumMod val="85000"/>
                    <a:lumOff val="15000"/>
                  </a:schemeClr>
                </a:solidFill>
                <a:cs typeface="+mn-ea"/>
                <a:sym typeface="+mn-lt"/>
              </a:rPr>
              <a:t>和电影属性</a:t>
            </a:r>
            <a:r>
              <a:rPr lang="en-US" altLang="zh-CN" sz="2000" b="1" dirty="0">
                <a:solidFill>
                  <a:schemeClr val="tx1">
                    <a:lumMod val="85000"/>
                    <a:lumOff val="15000"/>
                  </a:schemeClr>
                </a:solidFill>
                <a:cs typeface="+mn-ea"/>
                <a:sym typeface="+mn-lt"/>
              </a:rPr>
              <a:t>V</a:t>
            </a:r>
            <a:r>
              <a:rPr lang="zh-CN" altLang="en-US" sz="2000" b="1" dirty="0">
                <a:solidFill>
                  <a:schemeClr val="tx1">
                    <a:lumMod val="85000"/>
                    <a:lumOff val="15000"/>
                  </a:schemeClr>
                </a:solidFill>
                <a:cs typeface="+mn-ea"/>
                <a:sym typeface="+mn-lt"/>
              </a:rPr>
              <a:t>均为高斯分布</a:t>
            </a:r>
          </a:p>
        </p:txBody>
      </p:sp>
      <p:sp>
        <p:nvSpPr>
          <p:cNvPr id="17" name="椭圆 16"/>
          <p:cNvSpPr/>
          <p:nvPr/>
        </p:nvSpPr>
        <p:spPr>
          <a:xfrm>
            <a:off x="6798646" y="4697079"/>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4"/>
          <a:stretch>
            <a:fillRect/>
          </a:stretch>
        </p:blipFill>
        <p:spPr>
          <a:xfrm>
            <a:off x="833966" y="1029861"/>
            <a:ext cx="4572000" cy="5362575"/>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799643549"/>
              </p:ext>
            </p:extLst>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1055" name="公式" r:id="rId5" imgW="126720" imgH="215640" progId="Equation.3">
                  <p:embed/>
                </p:oleObj>
              </mc:Choice>
              <mc:Fallback>
                <p:oleObj name="公式" r:id="rId5" imgW="126720" imgH="215640" progId="Equation.3">
                  <p:embed/>
                  <p:pic>
                    <p:nvPicPr>
                      <p:cNvPr id="0" name=""/>
                      <p:cNvPicPr/>
                      <p:nvPr/>
                    </p:nvPicPr>
                    <p:blipFill>
                      <a:blip r:embed="rId6"/>
                      <a:stretch>
                        <a:fillRect/>
                      </a:stretch>
                    </p:blipFill>
                    <p:spPr>
                      <a:xfrm>
                        <a:off x="6032500" y="3319463"/>
                        <a:ext cx="127000" cy="2159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54968158"/>
              </p:ext>
            </p:extLst>
          </p:nvPr>
        </p:nvGraphicFramePr>
        <p:xfrm>
          <a:off x="9335156" y="1539636"/>
          <a:ext cx="328890" cy="449530"/>
        </p:xfrm>
        <a:graphic>
          <a:graphicData uri="http://schemas.openxmlformats.org/presentationml/2006/ole">
            <mc:AlternateContent xmlns:mc="http://schemas.openxmlformats.org/markup-compatibility/2006">
              <mc:Choice xmlns:v="urn:schemas-microsoft-com:vml" Requires="v">
                <p:oleObj spid="_x0000_s1056" name="公式" r:id="rId7" imgW="126720" imgH="291960" progId="Equation.3">
                  <p:embed/>
                </p:oleObj>
              </mc:Choice>
              <mc:Fallback>
                <p:oleObj name="公式" r:id="rId7" imgW="126720" imgH="291960" progId="Equation.3">
                  <p:embed/>
                  <p:pic>
                    <p:nvPicPr>
                      <p:cNvPr id="0" name=""/>
                      <p:cNvPicPr/>
                      <p:nvPr/>
                    </p:nvPicPr>
                    <p:blipFill>
                      <a:blip r:embed="rId8"/>
                      <a:stretch>
                        <a:fillRect/>
                      </a:stretch>
                    </p:blipFill>
                    <p:spPr>
                      <a:xfrm>
                        <a:off x="9335156" y="1539636"/>
                        <a:ext cx="328890" cy="449530"/>
                      </a:xfrm>
                      <a:prstGeom prst="rect">
                        <a:avLst/>
                      </a:prstGeom>
                    </p:spPr>
                  </p:pic>
                </p:oleObj>
              </mc:Fallback>
            </mc:AlternateContent>
          </a:graphicData>
        </a:graphic>
      </p:graphicFrame>
      <p:pic>
        <p:nvPicPr>
          <p:cNvPr id="10" name="图片 9"/>
          <p:cNvPicPr>
            <a:picLocks noChangeAspect="1"/>
          </p:cNvPicPr>
          <p:nvPr/>
        </p:nvPicPr>
        <p:blipFill>
          <a:blip r:embed="rId9"/>
          <a:stretch>
            <a:fillRect/>
          </a:stretch>
        </p:blipFill>
        <p:spPr>
          <a:xfrm>
            <a:off x="6904523" y="2287528"/>
            <a:ext cx="4593586" cy="881079"/>
          </a:xfrm>
          <a:prstGeom prst="rect">
            <a:avLst/>
          </a:prstGeom>
        </p:spPr>
      </p:pic>
      <p:pic>
        <p:nvPicPr>
          <p:cNvPr id="19" name="图片 18"/>
          <p:cNvPicPr>
            <a:picLocks noChangeAspect="1"/>
          </p:cNvPicPr>
          <p:nvPr/>
        </p:nvPicPr>
        <p:blipFill>
          <a:blip r:embed="rId10"/>
          <a:stretch>
            <a:fillRect/>
          </a:stretch>
        </p:blipFill>
        <p:spPr>
          <a:xfrm>
            <a:off x="6032500" y="5202472"/>
            <a:ext cx="5834156" cy="755662"/>
          </a:xfrm>
          <a:prstGeom prst="rect">
            <a:avLst/>
          </a:prstGeom>
        </p:spPr>
      </p:pic>
      <p:sp>
        <p:nvSpPr>
          <p:cNvPr id="22" name="矩形 21"/>
          <p:cNvSpPr/>
          <p:nvPr/>
        </p:nvSpPr>
        <p:spPr>
          <a:xfrm>
            <a:off x="6291435" y="3259726"/>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a:t>
            </a:r>
            <a:r>
              <a:rPr lang="el-GR" altLang="zh-CN" sz="1400" dirty="0">
                <a:solidFill>
                  <a:schemeClr val="tx1">
                    <a:lumMod val="85000"/>
                    <a:lumOff val="15000"/>
                  </a:schemeClr>
                </a:solidFill>
                <a:cs typeface="+mn-ea"/>
                <a:sym typeface="+mn-lt"/>
              </a:rPr>
              <a:t>σ</a:t>
            </a:r>
            <a:r>
              <a:rPr lang="zh-CN" altLang="en-US" sz="1400" dirty="0">
                <a:solidFill>
                  <a:schemeClr val="tx1">
                    <a:lumMod val="85000"/>
                    <a:lumOff val="15000"/>
                  </a:schemeClr>
                </a:solidFill>
                <a:cs typeface="+mn-ea"/>
                <a:sym typeface="+mn-lt"/>
              </a:rPr>
              <a:t>是观测噪声的方差，人工设定</a:t>
            </a:r>
          </a:p>
        </p:txBody>
      </p:sp>
      <p:sp>
        <p:nvSpPr>
          <p:cNvPr id="24" name="矩形 23"/>
          <p:cNvSpPr/>
          <p:nvPr/>
        </p:nvSpPr>
        <p:spPr>
          <a:xfrm>
            <a:off x="6400293" y="6184355"/>
            <a:ext cx="5641609"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其中</a:t>
            </a:r>
            <a:r>
              <a:rPr lang="el-GR" altLang="zh-CN" sz="1400" dirty="0">
                <a:solidFill>
                  <a:schemeClr val="tx1">
                    <a:lumMod val="85000"/>
                    <a:lumOff val="15000"/>
                  </a:schemeClr>
                </a:solidFill>
                <a:cs typeface="+mn-ea"/>
                <a:sym typeface="+mn-lt"/>
              </a:rPr>
              <a:t>σ</a:t>
            </a:r>
            <a:r>
              <a:rPr lang="en-US" altLang="zh-CN" sz="1400" baseline="-25000" dirty="0">
                <a:solidFill>
                  <a:schemeClr val="tx1">
                    <a:lumMod val="85000"/>
                    <a:lumOff val="15000"/>
                  </a:schemeClr>
                </a:solidFill>
                <a:cs typeface="+mn-ea"/>
                <a:sym typeface="+mn-lt"/>
              </a:rPr>
              <a:t>U</a:t>
            </a:r>
            <a:r>
              <a:rPr lang="en-US" altLang="zh-CN" sz="1400" dirty="0">
                <a:solidFill>
                  <a:schemeClr val="tx1">
                    <a:lumMod val="85000"/>
                    <a:lumOff val="15000"/>
                  </a:schemeClr>
                </a:solidFill>
                <a:cs typeface="+mn-ea"/>
                <a:sym typeface="+mn-lt"/>
              </a:rPr>
              <a:t>,</a:t>
            </a:r>
            <a:r>
              <a:rPr lang="el-GR" altLang="zh-CN" sz="1400" dirty="0">
                <a:solidFill>
                  <a:schemeClr val="tx1">
                    <a:lumMod val="85000"/>
                    <a:lumOff val="15000"/>
                  </a:schemeClr>
                </a:solidFill>
                <a:cs typeface="+mn-ea"/>
                <a:sym typeface="+mn-lt"/>
              </a:rPr>
              <a:t> σ</a:t>
            </a:r>
            <a:r>
              <a:rPr lang="en-US" altLang="zh-CN" sz="1400" baseline="-25000" dirty="0">
                <a:solidFill>
                  <a:schemeClr val="tx1">
                    <a:lumMod val="85000"/>
                    <a:lumOff val="15000"/>
                  </a:schemeClr>
                </a:solidFill>
                <a:cs typeface="+mn-ea"/>
                <a:sym typeface="+mn-lt"/>
              </a:rPr>
              <a:t>V</a:t>
            </a:r>
            <a:r>
              <a:rPr lang="zh-CN" altLang="en-US" sz="1400" dirty="0">
                <a:solidFill>
                  <a:schemeClr val="tx1">
                    <a:lumMod val="85000"/>
                    <a:lumOff val="15000"/>
                  </a:schemeClr>
                </a:solidFill>
                <a:cs typeface="+mn-ea"/>
                <a:sym typeface="+mn-lt"/>
              </a:rPr>
              <a:t>是先验噪声的方差，人工设定</a:t>
            </a:r>
          </a:p>
        </p:txBody>
      </p:sp>
    </p:spTree>
    <p:extLst>
      <p:ext uri="{BB962C8B-B14F-4D97-AF65-F5344CB8AC3E}">
        <p14:creationId xmlns:p14="http://schemas.microsoft.com/office/powerpoint/2010/main" val="2040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en-US" altLang="zh-CN" b="1" dirty="0">
                <a:solidFill>
                  <a:schemeClr val="accent1"/>
                </a:solidFill>
                <a:cs typeface="+mn-ea"/>
                <a:sym typeface="+mn-lt"/>
              </a:rPr>
              <a:t>Part Three </a:t>
            </a:r>
            <a:r>
              <a:rPr lang="en-US" altLang="zh-CN" b="1" dirty="0">
                <a:cs typeface="+mn-ea"/>
                <a:sym typeface="+mn-lt"/>
              </a:rPr>
              <a:t>PMF</a:t>
            </a:r>
          </a:p>
          <a:p>
            <a:endParaRPr lang="zh-CN" altLang="en-US" b="1" dirty="0">
              <a:cs typeface="+mn-ea"/>
              <a:sym typeface="+mn-lt"/>
            </a:endParaRPr>
          </a:p>
        </p:txBody>
      </p:sp>
      <p:graphicFrame>
        <p:nvGraphicFramePr>
          <p:cNvPr id="8" name="对象 7"/>
          <p:cNvGraphicFramePr>
            <a:graphicFrameLocks noChangeAspect="1"/>
          </p:cNvGraphicFramePr>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2063" name="公式" r:id="rId4" imgW="126720" imgH="215640" progId="Equation.3">
                  <p:embed/>
                </p:oleObj>
              </mc:Choice>
              <mc:Fallback>
                <p:oleObj name="公式" r:id="rId4" imgW="126720" imgH="215640" progId="Equation.3">
                  <p:embed/>
                  <p:pic>
                    <p:nvPicPr>
                      <p:cNvPr id="8" name="对象 7"/>
                      <p:cNvPicPr/>
                      <p:nvPr/>
                    </p:nvPicPr>
                    <p:blipFill>
                      <a:blip r:embed="rId5"/>
                      <a:stretch>
                        <a:fillRect/>
                      </a:stretch>
                    </p:blipFill>
                    <p:spPr>
                      <a:xfrm>
                        <a:off x="6032500" y="3319463"/>
                        <a:ext cx="127000" cy="215900"/>
                      </a:xfrm>
                      <a:prstGeom prst="rect">
                        <a:avLst/>
                      </a:prstGeom>
                    </p:spPr>
                  </p:pic>
                </p:oleObj>
              </mc:Fallback>
            </mc:AlternateContent>
          </a:graphicData>
        </a:graphic>
      </p:graphicFrame>
      <p:sp>
        <p:nvSpPr>
          <p:cNvPr id="15" name="内容占位符 2"/>
          <p:cNvSpPr txBox="1">
            <a:spLocks/>
          </p:cNvSpPr>
          <p:nvPr/>
        </p:nvSpPr>
        <p:spPr>
          <a:xfrm>
            <a:off x="99239" y="955815"/>
            <a:ext cx="11976647" cy="876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基于上面两个概率密度函数，在评分矩阵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已知的情况下，利用条件概率公式，用户特征矩阵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U</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和电影特征矩阵</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的条件概率分布函数为：</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6"/>
          <a:stretch>
            <a:fillRect/>
          </a:stretch>
        </p:blipFill>
        <p:spPr>
          <a:xfrm>
            <a:off x="664023" y="2896718"/>
            <a:ext cx="9965871" cy="2026467"/>
          </a:xfrm>
          <a:prstGeom prst="rect">
            <a:avLst/>
          </a:prstGeom>
        </p:spPr>
      </p:pic>
      <p:sp>
        <p:nvSpPr>
          <p:cNvPr id="6" name="箭头: 下 5"/>
          <p:cNvSpPr/>
          <p:nvPr/>
        </p:nvSpPr>
        <p:spPr>
          <a:xfrm>
            <a:off x="8007185" y="2013048"/>
            <a:ext cx="1036286" cy="735920"/>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7"/>
          <a:stretch>
            <a:fillRect/>
          </a:stretch>
        </p:blipFill>
        <p:spPr>
          <a:xfrm>
            <a:off x="664023" y="1980578"/>
            <a:ext cx="6825019" cy="604410"/>
          </a:xfrm>
          <a:prstGeom prst="rect">
            <a:avLst/>
          </a:prstGeom>
        </p:spPr>
      </p:pic>
      <p:sp>
        <p:nvSpPr>
          <p:cNvPr id="20" name="矩形 19"/>
          <p:cNvSpPr/>
          <p:nvPr/>
        </p:nvSpPr>
        <p:spPr>
          <a:xfrm>
            <a:off x="9043471" y="2178473"/>
            <a:ext cx="1036286" cy="372410"/>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对数变换</a:t>
            </a:r>
          </a:p>
        </p:txBody>
      </p:sp>
      <p:pic>
        <p:nvPicPr>
          <p:cNvPr id="11" name="图片 10"/>
          <p:cNvPicPr>
            <a:picLocks noChangeAspect="1"/>
          </p:cNvPicPr>
          <p:nvPr/>
        </p:nvPicPr>
        <p:blipFill>
          <a:blip r:embed="rId8"/>
          <a:stretch>
            <a:fillRect/>
          </a:stretch>
        </p:blipFill>
        <p:spPr>
          <a:xfrm>
            <a:off x="1108257" y="5160330"/>
            <a:ext cx="8935634" cy="1104762"/>
          </a:xfrm>
          <a:prstGeom prst="rect">
            <a:avLst/>
          </a:prstGeom>
        </p:spPr>
      </p:pic>
      <p:sp>
        <p:nvSpPr>
          <p:cNvPr id="13" name="箭头: 右 12"/>
          <p:cNvSpPr/>
          <p:nvPr/>
        </p:nvSpPr>
        <p:spPr>
          <a:xfrm>
            <a:off x="57454" y="5305138"/>
            <a:ext cx="972457" cy="887382"/>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25539" y="6265092"/>
            <a:ext cx="1036286" cy="344518"/>
          </a:xfrm>
          <a:prstGeom prst="rect">
            <a:avLst/>
          </a:prstGeom>
        </p:spPr>
        <p:txBody>
          <a:bodyPr wrap="square">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just" defTabSz="609585">
              <a:lnSpc>
                <a:spcPct val="130000"/>
              </a:lnSpc>
            </a:pPr>
            <a:r>
              <a:rPr lang="zh-CN" altLang="en-US" sz="1400" dirty="0">
                <a:solidFill>
                  <a:schemeClr val="tx1">
                    <a:lumMod val="85000"/>
                    <a:lumOff val="15000"/>
                  </a:schemeClr>
                </a:solidFill>
                <a:cs typeface="+mn-ea"/>
                <a:sym typeface="+mn-lt"/>
              </a:rPr>
              <a:t>等价变换</a:t>
            </a:r>
          </a:p>
        </p:txBody>
      </p:sp>
      <p:pic>
        <p:nvPicPr>
          <p:cNvPr id="2054" name="Picture 6" descr="http://img.blog.csdn.net/201603072127260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9757" y="5987265"/>
            <a:ext cx="20574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6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fade">
                                      <p:cBhvr>
                                        <p:cTn id="2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P spid="13"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3966" y="51718"/>
            <a:ext cx="6019221" cy="461434"/>
          </a:xfrm>
        </p:spPr>
        <p:txBody>
          <a:bodyPr/>
          <a:lstStyle/>
          <a:p>
            <a:r>
              <a:rPr lang="en-US" altLang="zh-CN" b="1" dirty="0">
                <a:cs typeface="+mn-ea"/>
                <a:sym typeface="+mn-lt"/>
              </a:rPr>
              <a:t>PMF </a:t>
            </a:r>
            <a:r>
              <a:rPr lang="zh-CN" altLang="en-US" b="1" dirty="0">
                <a:cs typeface="+mn-ea"/>
                <a:sym typeface="+mn-lt"/>
              </a:rPr>
              <a:t>训练</a:t>
            </a:r>
            <a:endParaRPr lang="en-US" altLang="zh-CN" b="1" dirty="0">
              <a:cs typeface="+mn-ea"/>
              <a:sym typeface="+mn-lt"/>
            </a:endParaRPr>
          </a:p>
          <a:p>
            <a:endParaRPr lang="zh-CN" altLang="en-US" b="1" dirty="0">
              <a:cs typeface="+mn-ea"/>
              <a:sym typeface="+mn-lt"/>
            </a:endParaRPr>
          </a:p>
        </p:txBody>
      </p:sp>
      <p:sp>
        <p:nvSpPr>
          <p:cNvPr id="12" name="矩形 11"/>
          <p:cNvSpPr/>
          <p:nvPr/>
        </p:nvSpPr>
        <p:spPr>
          <a:xfrm>
            <a:off x="1940778" y="2271845"/>
            <a:ext cx="6426760" cy="400110"/>
          </a:xfrm>
          <a:prstGeom prst="rect">
            <a:avLst/>
          </a:prstGeom>
        </p:spPr>
        <p:txBody>
          <a:bodyPr wrap="none">
            <a:spAutoFit/>
          </a:bodyPr>
          <a:lstStyle/>
          <a:p>
            <a:pPr algn="ctr" defTabSz="609585"/>
            <a:r>
              <a:rPr lang="zh-CN" altLang="en-US" sz="2000" b="1" dirty="0">
                <a:solidFill>
                  <a:schemeClr val="tx1">
                    <a:lumMod val="85000"/>
                    <a:lumOff val="15000"/>
                  </a:schemeClr>
                </a:solidFill>
                <a:cs typeface="+mn-ea"/>
                <a:sym typeface="+mn-lt"/>
              </a:rPr>
              <a:t>通过运用梯度下降算法为矩阵</a:t>
            </a:r>
            <a:r>
              <a:rPr lang="en-US" altLang="zh-CN" sz="2000" b="1" dirty="0">
                <a:solidFill>
                  <a:schemeClr val="tx1">
                    <a:lumMod val="85000"/>
                    <a:lumOff val="15000"/>
                  </a:schemeClr>
                </a:solidFill>
                <a:cs typeface="+mn-ea"/>
                <a:sym typeface="+mn-lt"/>
              </a:rPr>
              <a:t>U</a:t>
            </a:r>
            <a:r>
              <a:rPr lang="zh-CN" altLang="en-US" sz="2000" b="1" dirty="0">
                <a:solidFill>
                  <a:schemeClr val="tx1">
                    <a:lumMod val="85000"/>
                    <a:lumOff val="15000"/>
                  </a:schemeClr>
                </a:solidFill>
                <a:cs typeface="+mn-ea"/>
                <a:sym typeface="+mn-lt"/>
              </a:rPr>
              <a:t>、</a:t>
            </a:r>
            <a:r>
              <a:rPr lang="en-US" altLang="zh-CN" sz="2000" b="1" dirty="0">
                <a:solidFill>
                  <a:schemeClr val="tx1">
                    <a:lumMod val="85000"/>
                    <a:lumOff val="15000"/>
                  </a:schemeClr>
                </a:solidFill>
                <a:cs typeface="+mn-ea"/>
                <a:sym typeface="+mn-lt"/>
              </a:rPr>
              <a:t>V</a:t>
            </a:r>
            <a:r>
              <a:rPr lang="zh-CN" altLang="en-US" sz="2000" b="1" dirty="0">
                <a:solidFill>
                  <a:schemeClr val="tx1">
                    <a:lumMod val="85000"/>
                    <a:lumOff val="15000"/>
                  </a:schemeClr>
                </a:solidFill>
                <a:cs typeface="+mn-ea"/>
                <a:sym typeface="+mn-lt"/>
              </a:rPr>
              <a:t>找到一个局部最小值</a:t>
            </a:r>
          </a:p>
        </p:txBody>
      </p:sp>
      <p:sp>
        <p:nvSpPr>
          <p:cNvPr id="16" name="椭圆 15"/>
          <p:cNvSpPr/>
          <p:nvPr/>
        </p:nvSpPr>
        <p:spPr>
          <a:xfrm>
            <a:off x="1045720" y="2360344"/>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1940778" y="3136667"/>
            <a:ext cx="5526822" cy="400110"/>
          </a:xfrm>
          <a:prstGeom prst="rect">
            <a:avLst/>
          </a:prstGeom>
        </p:spPr>
        <p:txBody>
          <a:bodyPr wrap="square">
            <a:spAutoFit/>
          </a:bodyPr>
          <a:lstStyle/>
          <a:p>
            <a:pPr algn="ctr" defTabSz="609585"/>
            <a:r>
              <a:rPr lang="zh-CN" altLang="en-US" sz="2000" b="1" dirty="0">
                <a:solidFill>
                  <a:schemeClr val="tx1">
                    <a:lumMod val="85000"/>
                    <a:lumOff val="15000"/>
                  </a:schemeClr>
                </a:solidFill>
                <a:cs typeface="+mn-ea"/>
                <a:sym typeface="+mn-lt"/>
              </a:rPr>
              <a:t>如果没有观测值缺失，该模型退化成</a:t>
            </a:r>
            <a:r>
              <a:rPr lang="en-US" altLang="zh-CN" sz="2000" b="1" dirty="0">
                <a:solidFill>
                  <a:schemeClr val="tx1">
                    <a:lumMod val="85000"/>
                    <a:lumOff val="15000"/>
                  </a:schemeClr>
                </a:solidFill>
                <a:cs typeface="+mn-ea"/>
                <a:sym typeface="+mn-lt"/>
              </a:rPr>
              <a:t>SVD</a:t>
            </a:r>
            <a:r>
              <a:rPr lang="zh-CN" altLang="en-US" sz="2000" b="1" dirty="0">
                <a:solidFill>
                  <a:schemeClr val="tx1">
                    <a:lumMod val="85000"/>
                    <a:lumOff val="15000"/>
                  </a:schemeClr>
                </a:solidFill>
                <a:cs typeface="+mn-ea"/>
                <a:sym typeface="+mn-lt"/>
              </a:rPr>
              <a:t>分解</a:t>
            </a:r>
          </a:p>
        </p:txBody>
      </p:sp>
      <p:sp>
        <p:nvSpPr>
          <p:cNvPr id="17" name="椭圆 16"/>
          <p:cNvSpPr/>
          <p:nvPr/>
        </p:nvSpPr>
        <p:spPr>
          <a:xfrm>
            <a:off x="1043911" y="3260208"/>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80123166"/>
              </p:ext>
            </p:extLst>
          </p:nvPr>
        </p:nvGraphicFramePr>
        <p:xfrm>
          <a:off x="-456687" y="6500963"/>
          <a:ext cx="127000" cy="215900"/>
        </p:xfrm>
        <a:graphic>
          <a:graphicData uri="http://schemas.openxmlformats.org/presentationml/2006/ole">
            <mc:AlternateContent xmlns:mc="http://schemas.openxmlformats.org/markup-compatibility/2006">
              <mc:Choice xmlns:v="urn:schemas-microsoft-com:vml" Requires="v">
                <p:oleObj spid="_x0000_s3076" name="公式" r:id="rId4" imgW="126720" imgH="215640" progId="Equation.3">
                  <p:embed/>
                </p:oleObj>
              </mc:Choice>
              <mc:Fallback>
                <p:oleObj name="公式" r:id="rId4" imgW="126720" imgH="215640" progId="Equation.3">
                  <p:embed/>
                  <p:pic>
                    <p:nvPicPr>
                      <p:cNvPr id="8" name="对象 7"/>
                      <p:cNvPicPr/>
                      <p:nvPr/>
                    </p:nvPicPr>
                    <p:blipFill>
                      <a:blip r:embed="rId5"/>
                      <a:stretch>
                        <a:fillRect/>
                      </a:stretch>
                    </p:blipFill>
                    <p:spPr>
                      <a:xfrm>
                        <a:off x="-456687" y="6500963"/>
                        <a:ext cx="127000" cy="215900"/>
                      </a:xfrm>
                      <a:prstGeom prst="rect">
                        <a:avLst/>
                      </a:prstGeom>
                    </p:spPr>
                  </p:pic>
                </p:oleObj>
              </mc:Fallback>
            </mc:AlternateContent>
          </a:graphicData>
        </a:graphic>
      </p:graphicFrame>
      <p:pic>
        <p:nvPicPr>
          <p:cNvPr id="15" name="图片 14"/>
          <p:cNvPicPr>
            <a:picLocks noChangeAspect="1"/>
          </p:cNvPicPr>
          <p:nvPr/>
        </p:nvPicPr>
        <p:blipFill>
          <a:blip r:embed="rId6"/>
          <a:stretch>
            <a:fillRect/>
          </a:stretch>
        </p:blipFill>
        <p:spPr>
          <a:xfrm>
            <a:off x="1082857" y="779708"/>
            <a:ext cx="8935634" cy="1104762"/>
          </a:xfrm>
          <a:prstGeom prst="rect">
            <a:avLst/>
          </a:prstGeom>
        </p:spPr>
      </p:pic>
      <p:sp>
        <p:nvSpPr>
          <p:cNvPr id="18" name="矩形 17"/>
          <p:cNvSpPr/>
          <p:nvPr/>
        </p:nvSpPr>
        <p:spPr>
          <a:xfrm>
            <a:off x="1549400" y="3978830"/>
            <a:ext cx="9931400" cy="400110"/>
          </a:xfrm>
          <a:prstGeom prst="rect">
            <a:avLst/>
          </a:prstGeom>
        </p:spPr>
        <p:txBody>
          <a:bodyPr wrap="square">
            <a:spAutoFit/>
          </a:bodyPr>
          <a:lstStyle/>
          <a:p>
            <a:pPr algn="ctr" defTabSz="609585"/>
            <a:r>
              <a:rPr lang="en-US" altLang="zh-CN" sz="2000" b="1" dirty="0">
                <a:solidFill>
                  <a:schemeClr val="tx1">
                    <a:lumMod val="85000"/>
                    <a:lumOff val="15000"/>
                  </a:schemeClr>
                </a:solidFill>
                <a:cs typeface="+mn-ea"/>
                <a:sym typeface="+mn-lt"/>
              </a:rPr>
              <a:t>PMF</a:t>
            </a:r>
            <a:r>
              <a:rPr lang="zh-CN" altLang="en-US" sz="2000" b="1" dirty="0">
                <a:solidFill>
                  <a:schemeClr val="tx1">
                    <a:lumMod val="85000"/>
                    <a:lumOff val="15000"/>
                  </a:schemeClr>
                </a:solidFill>
                <a:cs typeface="+mn-ea"/>
                <a:sym typeface="+mn-lt"/>
              </a:rPr>
              <a:t>可以视作</a:t>
            </a:r>
            <a:r>
              <a:rPr lang="en-US" altLang="zh-CN" sz="2000" b="1" dirty="0">
                <a:solidFill>
                  <a:schemeClr val="tx1">
                    <a:lumMod val="85000"/>
                    <a:lumOff val="15000"/>
                  </a:schemeClr>
                </a:solidFill>
                <a:cs typeface="+mn-ea"/>
                <a:sym typeface="+mn-lt"/>
              </a:rPr>
              <a:t>SVD</a:t>
            </a:r>
            <a:r>
              <a:rPr lang="zh-CN" altLang="en-US" sz="2000" b="1" dirty="0">
                <a:solidFill>
                  <a:schemeClr val="tx1">
                    <a:lumMod val="85000"/>
                    <a:lumOff val="15000"/>
                  </a:schemeClr>
                </a:solidFill>
                <a:cs typeface="+mn-ea"/>
                <a:sym typeface="+mn-lt"/>
              </a:rPr>
              <a:t>的概率扩展，即使在</a:t>
            </a:r>
            <a:r>
              <a:rPr lang="en-US" altLang="zh-CN" sz="2000" b="1" dirty="0">
                <a:solidFill>
                  <a:schemeClr val="tx1">
                    <a:lumMod val="85000"/>
                    <a:lumOff val="15000"/>
                  </a:schemeClr>
                </a:solidFill>
                <a:cs typeface="+mn-ea"/>
                <a:sym typeface="+mn-lt"/>
              </a:rPr>
              <a:t>R</a:t>
            </a:r>
            <a:r>
              <a:rPr lang="zh-CN" altLang="en-US" sz="2000" b="1" dirty="0">
                <a:solidFill>
                  <a:schemeClr val="tx1">
                    <a:lumMod val="85000"/>
                    <a:lumOff val="15000"/>
                  </a:schemeClr>
                </a:solidFill>
                <a:cs typeface="+mn-ea"/>
                <a:sym typeface="+mn-lt"/>
              </a:rPr>
              <a:t>中大多数值缺失时，也能有良好的性能</a:t>
            </a:r>
          </a:p>
        </p:txBody>
      </p:sp>
      <p:sp>
        <p:nvSpPr>
          <p:cNvPr id="20" name="椭圆 19"/>
          <p:cNvSpPr/>
          <p:nvPr/>
        </p:nvSpPr>
        <p:spPr>
          <a:xfrm>
            <a:off x="1069311" y="4073008"/>
            <a:ext cx="211754" cy="2117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102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页面">
  <a:themeElements>
    <a:clrScheme name="自定义 2">
      <a:dk1>
        <a:srgbClr val="000000"/>
      </a:dk1>
      <a:lt1>
        <a:srgbClr val="FFFFFF"/>
      </a:lt1>
      <a:dk2>
        <a:srgbClr val="010101"/>
      </a:dk2>
      <a:lt2>
        <a:srgbClr val="FFFFFF"/>
      </a:lt2>
      <a:accent1>
        <a:srgbClr val="FFC000"/>
      </a:accent1>
      <a:accent2>
        <a:srgbClr val="B2A32B"/>
      </a:accent2>
      <a:accent3>
        <a:srgbClr val="6EA8CC"/>
      </a:accent3>
      <a:accent4>
        <a:srgbClr val="BDE6FF"/>
      </a:accent4>
      <a:accent5>
        <a:srgbClr val="000000"/>
      </a:accent5>
      <a:accent6>
        <a:srgbClr val="FFE93D"/>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8318</TotalTime>
  <Words>2317</Words>
  <Application>Microsoft Office PowerPoint</Application>
  <PresentationFormat>宽屏</PresentationFormat>
  <Paragraphs>234</Paragraphs>
  <Slides>34</Slides>
  <Notes>13</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34</vt:i4>
      </vt:variant>
    </vt:vector>
  </HeadingPairs>
  <TitlesOfParts>
    <vt:vector size="49" baseType="lpstr">
      <vt:lpstr>MathJax_Math-italic</vt:lpstr>
      <vt:lpstr>microsoft yahei</vt:lpstr>
      <vt:lpstr>宋体</vt:lpstr>
      <vt:lpstr>微软雅黑</vt:lpstr>
      <vt:lpstr>等线</vt:lpstr>
      <vt:lpstr>黑体</vt:lpstr>
      <vt:lpstr>Arial</vt:lpstr>
      <vt:lpstr>Calibri</vt:lpstr>
      <vt:lpstr>Century Gothic</vt:lpstr>
      <vt:lpstr>Segoe UI Light</vt:lpstr>
      <vt:lpstr>Times New Roman</vt:lpstr>
      <vt:lpstr>Wingdings 2</vt:lpstr>
      <vt:lpstr>模板页面</vt:lpstr>
      <vt:lpstr>OfficePLUS</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Hailin Fu</cp:lastModifiedBy>
  <cp:revision>133</cp:revision>
  <dcterms:created xsi:type="dcterms:W3CDTF">2015-08-18T02:51:41Z</dcterms:created>
  <dcterms:modified xsi:type="dcterms:W3CDTF">2017-01-20T06:49:04Z</dcterms:modified>
  <cp:category/>
</cp:coreProperties>
</file>